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7" r:id="rId9"/>
    <p:sldId id="269" r:id="rId10"/>
    <p:sldId id="270" r:id="rId11"/>
    <p:sldId id="272" r:id="rId12"/>
    <p:sldId id="274" r:id="rId13"/>
    <p:sldId id="271" r:id="rId14"/>
    <p:sldId id="277" r:id="rId15"/>
    <p:sldId id="286" r:id="rId16"/>
    <p:sldId id="287" r:id="rId17"/>
    <p:sldId id="288" r:id="rId18"/>
    <p:sldId id="289" r:id="rId19"/>
    <p:sldId id="291" r:id="rId20"/>
    <p:sldId id="275" r:id="rId21"/>
    <p:sldId id="284" r:id="rId22"/>
    <p:sldId id="28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9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5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965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2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2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2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9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7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6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E7A8-A007-44AD-A0D9-408C5732EE5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C5BA-C9F1-48D2-B5D2-8C5E477C6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ge.karelia.ru/Data/Sites/1/pictures/pic10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ege.karelia.ru/Data/Sites/1/pictures/pic0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ge.karelia.ru/Data/Sites/1/pictures/pic09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ege.karelia.ru/Data/Sites/1/pictures/pic08.jpg" TargetMode="Externa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ge.karelia.ru/Data/Sites/1/pictures/pic16.jpg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ege.karelia.ru/Data/Sites/1/pictures/pic18.jpg" TargetMode="External"/><Relationship Id="rId2" Type="http://schemas.openxmlformats.org/officeDocument/2006/relationships/hyperlink" Target="http://ege.karelia.ru/Data/Sites/1/pictures/pic13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ge.karelia.ru/Data/Sites/1/pictures/pic15.jpg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http://ege.karelia.ru/Data/Sites/1/pictures/pic17.jpg" TargetMode="External"/><Relationship Id="rId4" Type="http://schemas.openxmlformats.org/officeDocument/2006/relationships/hyperlink" Target="http://ege.karelia.ru/Data/Sites/1/pictures/pic14.jpg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ege.karelia.ru/Data/Sites/1/pictures/pic1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ege.karelia.ru/Data/Sites/1/pictures/pic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ge.karelia.ru/Data/Sites/1/pictures/pic29.jpg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ege.karelia.ru/Data/Sites/1/pictures/pic2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ge.karelia.ru/Data/Sites/1/pictures/pic2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ege.karelia.ru/Data/Sites/1/pictures/pic28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7" Type="http://schemas.openxmlformats.org/officeDocument/2006/relationships/image" Target="../media/image50.em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openxmlformats.org/officeDocument/2006/relationships/image" Target="../media/image48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ge.karelia.ru/Data/Sites/1/pictures/pic21.jpg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ege.karelia.ru/Data/Sites/1/pictures/pic1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1237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заполнения бланка регистрации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бланков ответов участников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единого государственного экзамена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6949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7251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Информация, внесенная в бланки, сканируется и обрабатывается с использованием специальных аппаратно-программных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32" y="476672"/>
            <a:ext cx="851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ланк заполнен не по образцам написания символов, напечатанному в верхней части бланка.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ege.karelia.ru/Data/Sites/1/pictures/pic06.jpg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7" t="27045" b="45911"/>
          <a:stretch/>
        </p:blipFill>
        <p:spPr bwMode="auto">
          <a:xfrm>
            <a:off x="2987824" y="1514484"/>
            <a:ext cx="25922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ege.karelia.ru/Data/Sites/1/pictures/pic08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844" y="1513027"/>
            <a:ext cx="3347864" cy="32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ge.karelia.ru/Data/Sites/1/pictures/pic09.jpg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 r="41273" b="58046"/>
          <a:stretch/>
        </p:blipFill>
        <p:spPr bwMode="auto">
          <a:xfrm>
            <a:off x="2984020" y="2306572"/>
            <a:ext cx="2308060" cy="12664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1560" y="472514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Заполняйте бланки аккуратно по образцам написания символов.</a:t>
            </a:r>
          </a:p>
        </p:txBody>
      </p:sp>
      <p:pic>
        <p:nvPicPr>
          <p:cNvPr id="7" name="Рисунок 6" descr="http://ege.karelia.ru/Data/Sites/1/pictures/pic10.jpg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513027"/>
            <a:ext cx="2963091" cy="249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4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7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нижней части бланка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регистрации также расположена краткая инструкция по определению целостности индивидуального комплекта участника ЕГЭ и поле для подписи участника ЕГЭ. </a:t>
            </a:r>
          </a:p>
        </p:txBody>
      </p:sp>
      <p:pic>
        <p:nvPicPr>
          <p:cNvPr id="23555" name="Рисунок 11" descr="C:\DOCUME~1\Svetlana\LOCALS~1\Temp\Rar$DR03.954\Бланки ЕГЭ 2009 проект9_штрихкоды_Р-2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подпись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ланк ответов №1 ЕГЭ 201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304"/>
            <a:ext cx="3744416" cy="5989031"/>
          </a:xfrm>
          <a:prstGeom prst="rect">
            <a:avLst/>
          </a:prstGeom>
          <a:noFill/>
          <a:ln>
            <a:noFill/>
          </a:ln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14313" y="714375"/>
            <a:ext cx="43545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верхней части бланка ответов № 1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расположены вертикальный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горизонтальный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строка с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образцами написания символов,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поля для заполнения участником ЕГЭ,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служебного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(«Резерв-5»).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для заполнения полей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коде региона, коде и названии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предмета должна быть продублирована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информации, внесенной в бланк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Рисунок 6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0"/>
            <a:ext cx="70913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000250" y="107950"/>
            <a:ext cx="461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Заполнение бланка ответов № 1</a:t>
            </a:r>
            <a:endParaRPr lang="ru-RU" sz="2400"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5956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подпись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3296" y="5943763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Arno Pro" pitchFamily="18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5696" y="5943763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Arno Pro" pitchFamily="18" charset="0"/>
              </a:rPr>
              <a:t>7</a:t>
            </a:r>
            <a:endParaRPr lang="ru-RU" sz="2400" b="1" dirty="0">
              <a:latin typeface="Arno Pro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23728" y="5943763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Arno Pro" pitchFamily="18" charset="0"/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0722" y="5943763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91569" y="5912985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Arno Pro" pitchFamily="18" charset="0"/>
              </a:rPr>
              <a:t>А</a:t>
            </a:r>
            <a:endParaRPr lang="ru-RU" sz="2400" b="1" dirty="0">
              <a:latin typeface="Arno Pro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85967" y="5939439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Arno Pro" pitchFamily="18" charset="0"/>
              </a:rPr>
              <a:t>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72184" y="5948529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Arno Pro" pitchFamily="18" charset="0"/>
              </a:rPr>
              <a:t>Е</a:t>
            </a:r>
            <a:endParaRPr lang="ru-RU" sz="2000" b="1" dirty="0">
              <a:latin typeface="Arno Pro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50291" y="5939439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Arno Pro" pitchFamily="18" charset="0"/>
              </a:rPr>
              <a:t>М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38856" y="5948529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Arno Pro" pitchFamily="18" charset="0"/>
              </a:rPr>
              <a:t>А</a:t>
            </a:r>
            <a:endParaRPr lang="ru-RU" sz="2000" b="1" dirty="0">
              <a:latin typeface="Arno Pro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27683" y="5957690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Arno Pro" pitchFamily="18" charset="0"/>
              </a:rPr>
              <a:t>Т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44540" y="5939439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Arno Pro" pitchFamily="18" charset="0"/>
              </a:rPr>
              <a:t>И</a:t>
            </a:r>
            <a:endParaRPr lang="ru-RU" sz="2000" b="1" dirty="0">
              <a:latin typeface="Arno Pro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16599" y="5970334"/>
            <a:ext cx="28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Arno Pro" pitchFamily="18" charset="0"/>
              </a:rPr>
              <a:t>К</a:t>
            </a:r>
            <a:endParaRPr lang="ru-RU" sz="2000" b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анк ответов №1 ЕГЭ 201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31" y="1075968"/>
            <a:ext cx="273630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070" y="260648"/>
            <a:ext cx="627873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Краткий ответ записывается справа от номера задания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ответов с названием «Результаты выполнения заданий с кратким ответом».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Краткий ответ можно давать только в виде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одного целого числа или в виде десятичной дроб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В ответе, записанном в виде десятичной дроби, в качестве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следует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указывать запятую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цифра, запятая или знак минус (если число отрицательное) записывается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отдельную клеточку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строго по образцу из верхней части бланка.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разрешается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при записи ответа на задания  с кратким ответом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никаких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иных символов, кроме символов кириллицы, латиницы, арабских цифр, запятой и знака дефис (минус).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Записывать ответ в виде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математического выражения или формулы запрещается.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писать названия единиц измерения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(градусы, проценты, метры, тонны и т.д.).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Недопустимы заголовки или комментарии к ответу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ge.karelia.ru/Data/Sites/1/pictures/pic13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07" y="188640"/>
            <a:ext cx="2545400" cy="1657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474170"/>
            <a:ext cx="5252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Невнимательность при чтении инструкции к заданиям с кратким ответом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в инструкции к тесту или к заданию написано, что ответом может быть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число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только число можно записывать в качестве ответа на это задание. Все буквы распознаны, как цифры, потому что компьютер "ожидает" в этих полях только цифры.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963" y="2496964"/>
            <a:ext cx="4000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Внимательно читайте инструкцию к тесту. В инструкции указано, что надо указывать в качестве ответа на задания(е).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ege.karelia.ru/Data/Sites/1/pictures/pic14.jpg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/>
          <a:stretch/>
        </p:blipFill>
        <p:spPr bwMode="auto">
          <a:xfrm>
            <a:off x="7080878" y="2701634"/>
            <a:ext cx="2172088" cy="170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ge.karelia.ru/Data/Sites/1/pictures/pic15.jpg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"/>
          <a:stretch/>
        </p:blipFill>
        <p:spPr bwMode="auto">
          <a:xfrm>
            <a:off x="5049187" y="2155405"/>
            <a:ext cx="2481064" cy="20784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2035" y="3598421"/>
            <a:ext cx="469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надо записывать посторонние символы в бланк ответов. Если ответом должно быть число, то записать надо только число! Ход решения никого не интересует.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ege.karelia.ru/Data/Sites/1/pictures/pic16.jpg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3" y="4797152"/>
            <a:ext cx="2481064" cy="222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ege.karelia.ru/Data/Sites/1/pictures/pic17.jpg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87" y="4761066"/>
            <a:ext cx="2876929" cy="224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ege.karelia.ru/Data/Sites/1/pictures/pic18.jpg">
            <a:hlinkClick r:id="rId12" tgtFrame="&quot;_blank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98" y="4797152"/>
            <a:ext cx="2585507" cy="186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ege.karelia.ru/Data/Sites/1/pictures/pic19.jpg">
            <a:hlinkClick r:id="rId14" tgtFrame="&quot;_blank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26944"/>
            <a:ext cx="1763688" cy="17700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2035" y="188640"/>
            <a:ext cx="440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ланк ответов №1 ЕГЭ 201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94" b="4677"/>
          <a:stretch/>
        </p:blipFill>
        <p:spPr bwMode="auto">
          <a:xfrm>
            <a:off x="0" y="1765175"/>
            <a:ext cx="8362870" cy="2671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8501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нижней части бланка ответов № 1 предусмотрены поля для записи новых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вариантов ответов на задания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кратким ответом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взамен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ошибочно записанных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Максимальное количество таких исправлений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4313" y="4766737"/>
            <a:ext cx="86439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изменения внесенного в бланк ответов № 1 ответа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кратким ответом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в соответствующих полях замены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проставить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номер исправляемого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задания 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записать новое значение верного ответа на указанное задание.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7620" y="2000250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26847" y="2027215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91972" y="2055572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1447956" y="2027513"/>
            <a:ext cx="144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01648" y="202721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501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214313" y="0"/>
            <a:ext cx="8655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Заполнение бланка ответов №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ответов № 2 предназначен для записи ответов на задания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развернутым ответом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Рисунок 2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41845"/>
            <a:ext cx="421481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83263" y="927515"/>
            <a:ext cx="416726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верхней части бланка ответов № 2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расположены вертикальный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горизонтальный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поля для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рукописного занесения информации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ЕГЭ, а также поля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«Дополнительный бланк ответов № 2»,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«Лист № 1», «Резерв-8», которые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участником ЕГЭ не заполняются.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заполнения полей верхней части бланка: код региона, код и название предмета,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должна соответствовать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информации, внесенной в бланк регистрации и бланк ответов № 1.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5845" name="Рисунок 2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7429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75238"/>
            <a:ext cx="33575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5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29250"/>
            <a:ext cx="6072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6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2716212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3931" y="2857499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+mj-lt"/>
              </a:rPr>
              <a:t>4</a:t>
            </a:r>
            <a:endParaRPr lang="ru-RU" sz="2800" dirty="0"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37661" y="284321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2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64275" y="2857500"/>
            <a:ext cx="429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latin typeface="Arial Narrow" pitchFamily="34" charset="0"/>
              </a:rPr>
              <a:t>М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00813" y="2857500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А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67513" y="284321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Т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9925" y="284321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Е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86625" y="2843213"/>
            <a:ext cx="429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М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31100" y="2857500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latin typeface="Arial Narrow" pitchFamily="34" charset="0"/>
              </a:rPr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12088" y="28575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Т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2438" y="2843213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И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15325" y="2843213"/>
            <a:ext cx="356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Arial Narrow" pitchFamily="34" charset="0"/>
              </a:rPr>
              <a:t>К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995" y="2862917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7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98" y="117476"/>
            <a:ext cx="417219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214312" y="511443"/>
            <a:ext cx="4543185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нижней части бланка расположена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записи ответов на задания с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ответом в развернутой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этой области участник ЕГЭ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записывает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развернутые ответы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соответствующие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задания строго в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соответствии с требованиями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инструкции к КИМ и отдельным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заданиям КИМ.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недостатке места для ответов на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лицевой стороне бланка ответов № 2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ЕГЭ может продолжить </a:t>
            </a:r>
          </a:p>
          <a:p>
            <a:pPr eaLnBrk="0" hangingPunct="0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записи на оборотной стороне бланка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сделав внизу лицевой стороны запись</a:t>
            </a:r>
          </a:p>
          <a:p>
            <a:pPr eaLnBrk="0" hangingPunct="0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«смотри на обороте».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удобства все страницы бланка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ответов № 2 пронумерованы и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разлинованы пунктирными линиями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«в клеточку».</a:t>
            </a:r>
          </a:p>
          <a:p>
            <a:pPr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8063" y="5929313"/>
            <a:ext cx="142081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latin typeface="+mj-lt"/>
              </a:rPr>
              <a:t>СМОТРИ НА ОБОРОТЕ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499992" y="1124744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4088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смотри на обороте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15816" y="5013176"/>
            <a:ext cx="259228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215900" y="10795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Заполнение дополнительного бланка ответов № 2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бланк ответов № 2 предназначен для записи ответов на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задания с развернутым ответом 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Рисунок 3" descr="Бланки ЕГЭ 2009 проект10_в приказ_штрихкоды_2-1_доп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14438"/>
            <a:ext cx="304800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14313" y="1143000"/>
            <a:ext cx="5643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бланк ответов № 2 выдается организатором в аудитории по требованию участника ЕГЭ в случае нехватки места для развернутых ответов. 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215900" y="2348880"/>
            <a:ext cx="55721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заполнения полей верхней части </a:t>
            </a:r>
          </a:p>
          <a:p>
            <a:pPr eaLnBrk="0" hangingPunct="0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бланка («Код региона», «Код предмета» и «Название предмета») должна</a:t>
            </a:r>
          </a:p>
          <a:p>
            <a:pPr eaLnBrk="0" hangingPunct="0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полностью совпадать с информацией основного бланка ответов № 2.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176" y="4509120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Ответы, внесенные в следующий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дополнительный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ответов № 2,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оцениваться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будут,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полностью заполнены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не заполнены совсем)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ответов № 2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(или) ранее выданные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дополнительные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бланки ответов № 2.</a:t>
            </a:r>
            <a:endParaRPr lang="ru-RU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ge.karelia.ru/Data/Sites/1/pictures/pic25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72" y="571500"/>
            <a:ext cx="2627784" cy="2281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821" y="62605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Бланк для ответов на задания в свободной форме использован как черновик для решения  части с кратким ответом.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624" y="1290824"/>
            <a:ext cx="486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Используйте бланки по назначению.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ege.karelia.ru/Data/Sites/1/pictures/pic26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42" y="2881388"/>
            <a:ext cx="3048477" cy="29958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8841" y="1772541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известно, бланки №2  на ЕГЭ проверяются экспертами. Эксперты - это люди. Решения на задачи с развернутым ответом надо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записывать аккуратно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чтобы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ваше решение смог прочитать и понять другой 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Время на чтение вашей работы у эксперта ограничено, и если все время эксперт потратит на разбор ваших "каракулей", то для того, чтобы поставить хорошую оценку, у эксперта времени не хватит.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Уважайте труд экспертов!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ege.karelia.ru/Data/Sites/1/pictures/pic29.jpg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149080"/>
            <a:ext cx="2880320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7544" y="2021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бланки ЕГЭ заполняются яркими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черными чернилами.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Допускается использование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гелиевой или капиллярной ручек.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отсутствия у участника ЕГЭ указанных ручек и использования, вопреки настоящим правилам, шариковой ручки, контур каждого символа при заполнении необходимо аккуратно обводить 2-3 раза, чтобы  исключить «проблески» по линии символов.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ege.karelia.ru/Data/Sites/1/pictures/pic27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7935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30551" y="262760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Бланк ответов  заполнен синей ручкой. После сканирования работы (а экспертам, напомним, попадают на проверку отсканированные копии ваших работ) эксперту будет очень трудно, а порой и невозможно прочесть то что вы написали.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ege.karelia.ru/Data/Sites/1/pictures/pic28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7935"/>
            <a:ext cx="324036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7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070" y="260648"/>
            <a:ext cx="627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</a:t>
            </a:r>
          </a:p>
        </p:txBody>
      </p:sp>
      <p:pic>
        <p:nvPicPr>
          <p:cNvPr id="2050" name="Picture 2" descr="D:\Downloads\blank-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05510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714" y="83671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обработки экзаменационных материалов тестирования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типы бланков: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бланк ответов №1, бланк ответов №2, дополнительный бланк ответов №2.</a:t>
            </a:r>
          </a:p>
        </p:txBody>
      </p:sp>
      <p:pic>
        <p:nvPicPr>
          <p:cNvPr id="6" name="Picture 2" descr="C:\Users\Admin\AppData\Local\Temp\Rar$DIa0.584\Бланк ответов №2_1v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2557503"/>
            <a:ext cx="2993933" cy="42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AppData\Local\Temp\Rar$DIa0.356\Дополнительный бланк ответов №2_1v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73" y="2671954"/>
            <a:ext cx="283207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28"/>
          <a:stretch/>
        </p:blipFill>
        <p:spPr bwMode="auto">
          <a:xfrm>
            <a:off x="271485" y="3573016"/>
            <a:ext cx="2785673" cy="30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69" y="3658956"/>
            <a:ext cx="2661678" cy="283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8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100" y="10734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335" y="392327"/>
            <a:ext cx="343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Заполнение бланка ответов №1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Регистрационные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Downloads\blank-1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6"/>
          <a:stretch/>
        </p:blipFill>
        <p:spPr bwMode="auto">
          <a:xfrm>
            <a:off x="275335" y="1023346"/>
            <a:ext cx="8640960" cy="3845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335" y="515710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печати бланков ответов в комплекте с КИМ с использованием Станции печати,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поля бланка №1 заполняются автоматически (номер КИМ, номер варианта).</a:t>
            </a:r>
          </a:p>
        </p:txBody>
      </p:sp>
    </p:spTree>
    <p:extLst>
      <p:ext uri="{BB962C8B-B14F-4D97-AF65-F5344CB8AC3E}">
        <p14:creationId xmlns:p14="http://schemas.microsoft.com/office/powerpoint/2010/main" val="10592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Downloads\blank-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83" r="53848" b="32917"/>
          <a:stretch/>
        </p:blipFill>
        <p:spPr bwMode="auto">
          <a:xfrm>
            <a:off x="4646093" y="5255772"/>
            <a:ext cx="4205296" cy="15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9980"/>
            <a:ext cx="3451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Заполнение бланка ответов 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Внесение ответов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06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wnloads\blank-1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5"/>
          <a:stretch/>
        </p:blipFill>
        <p:spPr bwMode="auto">
          <a:xfrm>
            <a:off x="4235986" y="1268760"/>
            <a:ext cx="490801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203" y="1290910"/>
            <a:ext cx="39964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заданий с выбором ответа из предложенных вариантов выберите один верный. В бланке ответов № 1 поставьте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знак  «×» в клеточку, номер которой соответствует номеру выбранного Вами ответа.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Краткий ответ можно давать только в виде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одного целого числа или в виде десятичной дроби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ответе, записанном в виде десятичной дроби, в качестве разделителя следует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указывать запятую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Каждая цифра, запятая или знак минус (если число отрицательное) записывается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отдельную клеточку,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строго по образцу из верхней части бланка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175956" y="2132856"/>
            <a:ext cx="54006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75956" y="2348880"/>
            <a:ext cx="27003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75956" y="2348880"/>
            <a:ext cx="270030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847315" y="2708920"/>
            <a:ext cx="1012717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47315" y="3789040"/>
            <a:ext cx="1228741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847315" y="2240868"/>
            <a:ext cx="3388981" cy="1548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60996" y="5444698"/>
            <a:ext cx="288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Arno Pro" pitchFamily="18" charset="0"/>
              </a:rPr>
              <a:t>7</a:t>
            </a:r>
            <a:endParaRPr lang="ru-RU" b="1" dirty="0">
              <a:latin typeface="Arno Pro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41805" y="5444698"/>
            <a:ext cx="288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Arno Pro" pitchFamily="18" charset="0"/>
              </a:rPr>
              <a:t>-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82731" y="5412432"/>
            <a:ext cx="288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Arno Pro" pitchFamily="18" charset="0"/>
              </a:rPr>
              <a:t>,</a:t>
            </a:r>
            <a:endParaRPr lang="ru-RU" b="1" dirty="0">
              <a:latin typeface="Arno Pro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09874" y="5444698"/>
            <a:ext cx="288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Arno Pro" pitchFamily="18" charset="0"/>
              </a:rPr>
              <a:t>7</a:t>
            </a:r>
            <a:endParaRPr lang="ru-RU" b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ои документы\WP_20140207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42223" r="26" b="39999"/>
          <a:stretch>
            <a:fillRect/>
          </a:stretch>
        </p:blipFill>
        <p:spPr bwMode="auto">
          <a:xfrm>
            <a:off x="-59391" y="5001734"/>
            <a:ext cx="2560826" cy="105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740" y="188639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разрешается использовать при записи ответа на задания  с кратким ответом никаких иных символов, кроме символов кириллицы, латиницы, арабских цифр, запятой и знака дефис (минус). </a:t>
            </a:r>
          </a:p>
          <a:p>
            <a:pPr algn="just" defTabSz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Записывать ответ в виде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математического выражения или формулы запрещается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названия единиц измерения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(градусы, проценты, метры, тонны и т.д.). Недопустимы заголовки или комментарии к ответу.</a:t>
            </a:r>
          </a:p>
          <a:p>
            <a:pPr algn="just" defTabSz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при решении задания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найдено несколько корней, запишите их (в любом порядке) в бланк ответов №1, разделив точкой с запятой (;),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иное не предусмотрено в инструкции к работе.</a:t>
            </a:r>
          </a:p>
          <a:p>
            <a:pPr algn="just" defTabSz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ответом к заданиям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последовательность цифр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перенесите цифры в бланк №1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пробелов, запятых и других символов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 нельзя!</a:t>
            </a:r>
          </a:p>
          <a:p>
            <a:pPr algn="just" defTabSz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defTabSz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64063" r="28751" b="22656"/>
          <a:stretch>
            <a:fillRect/>
          </a:stretch>
        </p:blipFill>
        <p:spPr bwMode="gray">
          <a:xfrm>
            <a:off x="2435705" y="3504249"/>
            <a:ext cx="2352319" cy="140699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15816" y="4569912"/>
            <a:ext cx="888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altLang="ru-RU" sz="2000" b="1" i="1" dirty="0">
                <a:latin typeface="Times New Roman" pitchFamily="18" charset="0"/>
              </a:rPr>
              <a:t>1, 3</a:t>
            </a:r>
          </a:p>
        </p:txBody>
      </p:sp>
      <p:pic>
        <p:nvPicPr>
          <p:cNvPr id="11" name="Рисунок 10" descr="http://ege.karelia.ru/Data/Sites/1/pictures/pic11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49" y="3416628"/>
            <a:ext cx="1826684" cy="20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ege.karelia.ru/Data/Sites/1/pictures/pic21.jpg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25" y="4616384"/>
            <a:ext cx="2362824" cy="2241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2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Заполнение бланка регистрации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Бланк регистрации состоит из трех частей –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 descr="Бланки ЕГЭ 2009 проект10_в приказ_штрихкоды_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7"/>
          <a:stretch>
            <a:fillRect/>
          </a:stretch>
        </p:blipFill>
        <p:spPr bwMode="auto">
          <a:xfrm>
            <a:off x="4860032" y="980728"/>
            <a:ext cx="3990975" cy="16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992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76" y="3709396"/>
            <a:ext cx="399256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9876" y="106725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верхней 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средней 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нижней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ЕГЭ должен  изображать каждую цифру и букву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всех заполняемых полях бланка регистрации,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бланка ответов № 1 и  верхней части бланка ответов № 2,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тщательно копируя образец ее написания из строки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образцами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написания символов,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расположенной 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верхней части бланка регистрации и бланка № 1. </a:t>
            </a:r>
            <a:endParaRPr lang="ru-RU" sz="2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4429125"/>
            <a:ext cx="32639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Небрежное написание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символов может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привести к тому,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что при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автоматизированной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обработке символ может быть распознан </a:t>
            </a:r>
          </a:p>
          <a:p>
            <a:pPr algn="ctr"/>
            <a:r>
              <a:rPr lang="ru-RU" sz="2000" u="sng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неправильно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2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54371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5588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5508104" y="2308223"/>
            <a:ext cx="1944216" cy="176884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52320" y="2308225"/>
            <a:ext cx="0" cy="3192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39552" y="476672"/>
            <a:ext cx="410103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Каждое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 в бланках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заполняется,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первой позиции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и поля для занесения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фамилии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имени и отчества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ЕГЭ).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информации  для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заполнения поля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должен оставить его пустым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делать прочерков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2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7950"/>
            <a:ext cx="4002087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428875" y="0"/>
            <a:ext cx="422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Категорически запрещается: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251520" y="395555"/>
            <a:ext cx="467766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*делать в полях бланков, вне полей бланков или в полях, заполненных типографским способом,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какие-либо записи и пометки, не относящиеся к содержанию полей бланков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*использовать для заполнения бланков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цветные ручки вместо черной,  карандаш (даже для черновых записей на бланках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eaLnBrk="0" hangingPunct="0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*средства для исправления внесенной в бланки информации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«замазку»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др.). </a:t>
            </a:r>
          </a:p>
          <a:p>
            <a:pPr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бланках ответов № 1 и № 2, а также 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дополнительном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бланке ответов № 2 </a:t>
            </a:r>
          </a:p>
          <a:p>
            <a:pPr eaLnBrk="0" hangingPunct="0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должно быть пометок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содержащих </a:t>
            </a:r>
          </a:p>
          <a:p>
            <a:pPr eaLnBrk="0" hangingPunct="0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информацию о личности участника ЕГЭ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71500"/>
            <a:ext cx="413543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1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286000"/>
            <a:ext cx="2857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18083" y="61912"/>
            <a:ext cx="860444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верхней части бланка регистрации расположены: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вертикальный и горизонтальный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штрихкоды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рукописного занесения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информации, строка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образцами написания символов,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служебной отметки и резервное поле. 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542925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указанию ответственного организатора в аудитории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участником ЕГЭ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заполняются все поля верхней части бланка регистрации (см. табл. 1),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полей для служебного использования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(поля «Служебная отметка», «Резерв-1»)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17412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00250"/>
            <a:ext cx="642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86000"/>
            <a:ext cx="4286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000250"/>
            <a:ext cx="6429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7143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9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14750"/>
            <a:ext cx="4429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357313" y="3000375"/>
            <a:ext cx="7786687" cy="1500188"/>
            <a:chOff x="1357290" y="4786322"/>
            <a:chExt cx="7786710" cy="1500198"/>
          </a:xfrm>
        </p:grpSpPr>
        <p:pic>
          <p:nvPicPr>
            <p:cNvPr id="17421" name="Рисунок 13" descr="Бланки ЕГЭ 2009 проект10_в приказ_штрихкоды_Р"/>
            <p:cNvPicPr>
              <a:picLocks noChangeAspect="1" noChangeArrowheads="1"/>
            </p:cNvPicPr>
            <p:nvPr/>
          </p:nvPicPr>
          <p:blipFill>
            <a:blip r:embed="rId10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6" y="4786322"/>
              <a:ext cx="4429124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Рисунок 14" descr="Бланки ЕГЭ 2009 проект10_в приказ_штрихкоды_Р"/>
            <p:cNvPicPr>
              <a:picLocks noChangeAspect="1" noChangeArrowheads="1"/>
            </p:cNvPicPr>
            <p:nvPr/>
          </p:nvPicPr>
          <p:blipFill>
            <a:blip r:embed="rId11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4786322"/>
              <a:ext cx="3357586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2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00125" y="285750"/>
            <a:ext cx="70008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Название предмета                  Код предмета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язык	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                                     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Физика	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Химия	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                              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Информатика и ИКТ                    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Биология	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История	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География	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Английский язык	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Немецкий язык                                       10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Французский язык                                  11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Обществознание                                     12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Испанский язык                                      13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                                              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Бланки ЕГЭ 2009 проект5_штрихкоды_Р-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средней части бланка регистрации  расположены поля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записи сведений об участнике ЕГЭ.</a:t>
            </a:r>
            <a:endParaRPr lang="ru-RU" sz="2400" b="1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5720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Поля средней части бланка регистрации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заполняются участником ЕГЭ самостоятельно ,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кроме полей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служебного использования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(«Резерв-2», «Резерв-3» и «Резерв-4»).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Данные поля участником ЕГЭ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заполняются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9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370</TotalTime>
  <Words>1563</Words>
  <Application>Microsoft Office PowerPoint</Application>
  <PresentationFormat>Экран (4:3)</PresentationFormat>
  <Paragraphs>208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Правила заполнения бланка регистрации  и бланков ответов участников единого государственного экзамена</vt:lpstr>
      <vt:lpstr>Презентация PowerPoint</vt:lpstr>
      <vt:lpstr>Заполнение бланка регистрации Бланк регистрации состоит из трех частей –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заполнения бланка регистрации  и бланков ответов участников единого государственного экзамена</dc:title>
  <dc:creator>Admin</dc:creator>
  <cp:lastModifiedBy>Admin</cp:lastModifiedBy>
  <cp:revision>59</cp:revision>
  <dcterms:created xsi:type="dcterms:W3CDTF">2014-11-14T17:17:34Z</dcterms:created>
  <dcterms:modified xsi:type="dcterms:W3CDTF">2014-12-01T19:14:38Z</dcterms:modified>
</cp:coreProperties>
</file>