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4" r:id="rId8"/>
    <p:sldId id="261" r:id="rId9"/>
    <p:sldId id="266" r:id="rId10"/>
    <p:sldId id="267" r:id="rId11"/>
    <p:sldId id="26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22" autoAdjust="0"/>
    <p:restoredTop sz="94813" autoAdjust="0"/>
  </p:normalViewPr>
  <p:slideViewPr>
    <p:cSldViewPr>
      <p:cViewPr varScale="1">
        <p:scale>
          <a:sx n="84" d="100"/>
          <a:sy n="84" d="100"/>
        </p:scale>
        <p:origin x="-115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34" y="472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699C-296D-4E65-A202-507F3144BD1F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834C-941E-40EF-9951-7C21B25E2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699C-296D-4E65-A202-507F3144BD1F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834C-941E-40EF-9951-7C21B25E2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699C-296D-4E65-A202-507F3144BD1F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834C-941E-40EF-9951-7C21B25E2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699C-296D-4E65-A202-507F3144BD1F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834C-941E-40EF-9951-7C21B25E2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699C-296D-4E65-A202-507F3144BD1F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834C-941E-40EF-9951-7C21B25E2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699C-296D-4E65-A202-507F3144BD1F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834C-941E-40EF-9951-7C21B25E2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699C-296D-4E65-A202-507F3144BD1F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834C-941E-40EF-9951-7C21B25E2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699C-296D-4E65-A202-507F3144BD1F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834C-941E-40EF-9951-7C21B25E2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699C-296D-4E65-A202-507F3144BD1F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834C-941E-40EF-9951-7C21B25E2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699C-296D-4E65-A202-507F3144BD1F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834C-941E-40EF-9951-7C21B25E2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699C-296D-4E65-A202-507F3144BD1F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D32834C-941E-40EF-9951-7C21B25E2B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887699C-296D-4E65-A202-507F3144BD1F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D32834C-941E-40EF-9951-7C21B25E2B3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&#1075;&#1080;&#1076;&#1088;&#1086;&#1089;&#1092;&#1077;&#1088;&#1072;,%20&#1090;&#1077;&#1089;&#1090;.xl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&#1075;&#1080;&#1076;&#1088;&#1086;&#1089;&#1092;&#1077;&#1088;&#1072;.%20&#1074;&#1086;&#1076;&#1072;%20&#1085;&#1072;%20&#1079;&#1077;&#1084;&#1083;&#1077;..doc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ages.yandex.ru/schoolsearch?rpt=simage&amp;clid=46021&amp;ed=1&amp;text=%D0%B2%D0%BE%D0%B4%D0%B0%20%D0%B2%20%D0%BF%D1%80%D0%B8%D1%80%D0%BE%D0%B4%D0%B5&amp;p=5&amp;img_url=www.neizvestniy-geniy.ru/images/works/photo/2011/04/small/340374_1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hyperlink" Target="http://images.yandex.ru/schoolsearch?rpt=simage&amp;clid=46021&amp;ed=1&amp;text=%D0%B2%D0%BE%D0%B4%D0%B0%20%D0%B2%20%D0%BF%D1%80%D0%B8%D1%80%D0%BE%D0%B4%D0%B5%20%D0%BF%D1%80%D0%B5%D0%B7%D0%B5%D0%BD%D1%82%D0%B0%D1%86%D0%B8%D1%8F&amp;p=4&amp;img_url=900igr.net/datai/geografija/Voda-v-prirode/0004-004-Tvjordaja.jpg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Гидросфера.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3357562"/>
            <a:ext cx="7854696" cy="714380"/>
          </a:xfrm>
        </p:spPr>
        <p:txBody>
          <a:bodyPr/>
          <a:lstStyle/>
          <a:p>
            <a:r>
              <a:rPr lang="ru-RU" dirty="0" smtClean="0"/>
              <a:t>Вода на Земле.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14348" y="4929198"/>
            <a:ext cx="71265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Выполнила учитель географии МКОУ «Радофинниковская ООШ»</a:t>
            </a:r>
          </a:p>
          <a:p>
            <a:r>
              <a:rPr lang="ru-RU" dirty="0" smtClean="0"/>
              <a:t>Гафарова Валентина Николаевна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Выводы</a:t>
            </a:r>
            <a:r>
              <a:rPr lang="en-US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b="1" i="1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урока</a:t>
            </a:r>
            <a:endParaRPr lang="ru-RU" b="1" i="1" dirty="0">
              <a:solidFill>
                <a:srgbClr val="0033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71546"/>
            <a:ext cx="8686800" cy="5786454"/>
          </a:xfrm>
        </p:spPr>
        <p:txBody>
          <a:bodyPr/>
          <a:lstStyle/>
          <a:p>
            <a:pPr>
              <a:buFontTx/>
              <a:buBlip>
                <a:blip r:embed="rId2"/>
              </a:buBlip>
            </a:pPr>
            <a:endParaRPr lang="en-US" b="1" i="1" dirty="0" smtClean="0">
              <a:solidFill>
                <a:srgbClr val="0033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Blip>
                <a:blip r:embed="rId2"/>
              </a:buBlip>
            </a:pPr>
            <a:r>
              <a:rPr lang="ru-RU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ГИДРОСФЕРА 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- водная оболочка Земли</a:t>
            </a:r>
          </a:p>
          <a:p>
            <a:pPr>
              <a:buFontTx/>
              <a:buBlip>
                <a:blip r:embed="rId2"/>
              </a:buBlip>
            </a:pP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Основные части гидросферы: Мировой океан, воды суши, вода в атмосфере. Большая часть (96%) воды находится в Мировом океане</a:t>
            </a:r>
          </a:p>
          <a:p>
            <a:pPr>
              <a:buFontTx/>
              <a:buBlip>
                <a:blip r:embed="rId2"/>
              </a:buBlip>
            </a:pP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Вода на Земле находится в трёх состояниях: твёрдом, жидком, газообразном</a:t>
            </a:r>
          </a:p>
          <a:p>
            <a:pPr>
              <a:buFontTx/>
              <a:buBlip>
                <a:blip r:embed="rId2"/>
              </a:buBlip>
            </a:pP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Под действием солнечной энергии происходит Мировой круговорот воды в природе</a:t>
            </a:r>
          </a:p>
          <a:p>
            <a:pPr>
              <a:buFontTx/>
              <a:buBlip>
                <a:blip r:embed="rId2"/>
              </a:buBlip>
            </a:pPr>
            <a:endParaRPr lang="ru-RU" b="1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buFontTx/>
              <a:buBlip>
                <a:blip r:embed="rId2"/>
              </a:buBlip>
            </a:pPr>
            <a:endParaRPr lang="ru-RU" b="1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endParaRPr lang="ru-RU" b="1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	                  </a:t>
            </a:r>
            <a:r>
              <a:rPr lang="ru-RU" sz="7000" b="1" dirty="0" smtClean="0">
                <a:hlinkClick r:id="rId2" action="ppaction://hlinkfile"/>
              </a:rPr>
              <a:t>ТЕСТ</a:t>
            </a:r>
            <a:endParaRPr lang="ru-RU" sz="7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 smtClean="0"/>
              <a:t>Повторить три состояния воды в природе и условия их образования;</a:t>
            </a:r>
          </a:p>
          <a:p>
            <a:r>
              <a:rPr lang="ru-RU" sz="2400" dirty="0" smtClean="0"/>
              <a:t>Дать понятие гидросферы, как водной оболочки Земли, её составные части;</a:t>
            </a:r>
          </a:p>
          <a:p>
            <a:r>
              <a:rPr lang="ru-RU" sz="2400" dirty="0" smtClean="0"/>
              <a:t>Показать связь гидросферы с другими оболочками;</a:t>
            </a:r>
          </a:p>
          <a:p>
            <a:r>
              <a:rPr lang="ru-RU" sz="2400" dirty="0" smtClean="0"/>
              <a:t>Дать представление о Мировом круговороте воды и его сходства и отличия от малого круговорота воды в природе.</a:t>
            </a:r>
          </a:p>
          <a:p>
            <a:r>
              <a:rPr lang="ru-RU" sz="2400" dirty="0" smtClean="0"/>
              <a:t>Развивать умение определять процесс в МКВ и его значение для природы и человека;</a:t>
            </a:r>
          </a:p>
          <a:p>
            <a:r>
              <a:rPr lang="ru-RU" sz="2400" dirty="0" smtClean="0"/>
              <a:t>Воспитывать бережное отношение к водным ресурсам;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www.eswater.co.uk/WATER_CYCLE_ILLUSTRATION_(WEB).JPG">
            <a:hlinkClick r:id="rId2" action="ppaction://hlinkfile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571480"/>
            <a:ext cx="7572428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</a:t>
            </a:r>
            <a:r>
              <a:rPr lang="ru-RU" b="1" dirty="0" smtClean="0"/>
              <a:t>План урока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sz="3200" b="1" dirty="0" smtClean="0"/>
              <a:t>1. Гидросфера, её значение.</a:t>
            </a:r>
          </a:p>
          <a:p>
            <a:r>
              <a:rPr lang="ru-RU" sz="3200" b="1" dirty="0" smtClean="0"/>
              <a:t>2. Мировой круговорот  воды в  </a:t>
            </a:r>
          </a:p>
          <a:p>
            <a:pPr>
              <a:buNone/>
            </a:pPr>
            <a:r>
              <a:rPr lang="ru-RU" sz="3200" b="1" dirty="0" smtClean="0"/>
              <a:t>       природе.  Значение.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/>
          <a:lstStyle/>
          <a:p>
            <a:pPr>
              <a:buNone/>
            </a:pPr>
            <a:r>
              <a:rPr lang="ru-RU" sz="4000" dirty="0" smtClean="0"/>
              <a:t>                 3    состояния   воды</a:t>
            </a:r>
          </a:p>
          <a:p>
            <a:endParaRPr lang="ru-RU" dirty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en-US" sz="2400" dirty="0" smtClean="0"/>
              <a:t>t</a:t>
            </a:r>
            <a:r>
              <a:rPr lang="en-US" sz="2400" baseline="30000" dirty="0" smtClean="0"/>
              <a:t>o</a:t>
            </a:r>
            <a:r>
              <a:rPr lang="en-US" sz="2400" dirty="0" smtClean="0"/>
              <a:t> = 0</a:t>
            </a:r>
            <a:r>
              <a:rPr lang="en-US" sz="2400" baseline="30000" dirty="0" smtClean="0"/>
              <a:t>o </a:t>
            </a:r>
            <a:r>
              <a:rPr lang="ru-RU" sz="2400" dirty="0" smtClean="0"/>
              <a:t>и выше                                                              </a:t>
            </a:r>
          </a:p>
          <a:p>
            <a:pPr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                                                                 </a:t>
            </a:r>
            <a:r>
              <a:rPr lang="en-US" sz="2400" dirty="0" smtClean="0"/>
              <a:t>t</a:t>
            </a:r>
            <a:r>
              <a:rPr lang="en-US" sz="2400" baseline="30000" dirty="0" smtClean="0"/>
              <a:t>o</a:t>
            </a:r>
            <a:r>
              <a:rPr lang="en-US" sz="2400" dirty="0" smtClean="0"/>
              <a:t> =</a:t>
            </a:r>
            <a:r>
              <a:rPr lang="ru-RU" sz="2400" dirty="0" smtClean="0"/>
              <a:t> очень высокая                       </a:t>
            </a:r>
            <a:endParaRPr lang="ru-RU" sz="2400" baseline="30000" dirty="0" smtClean="0"/>
          </a:p>
          <a:p>
            <a:pPr>
              <a:buNone/>
            </a:pPr>
            <a:r>
              <a:rPr lang="ru-RU" sz="2400" dirty="0" smtClean="0"/>
              <a:t>                                        </a:t>
            </a:r>
            <a:r>
              <a:rPr lang="en-US" sz="2400" dirty="0" smtClean="0"/>
              <a:t>t</a:t>
            </a:r>
            <a:r>
              <a:rPr lang="en-US" sz="2400" baseline="30000" dirty="0" smtClean="0"/>
              <a:t>o</a:t>
            </a:r>
            <a:r>
              <a:rPr lang="en-US" sz="2400" dirty="0" smtClean="0"/>
              <a:t> = 0</a:t>
            </a:r>
            <a:r>
              <a:rPr lang="en-US" sz="2400" baseline="30000" dirty="0" smtClean="0"/>
              <a:t>o </a:t>
            </a:r>
            <a:r>
              <a:rPr lang="ru-RU" sz="2400" dirty="0" smtClean="0"/>
              <a:t>и ниже                       </a:t>
            </a:r>
            <a:endParaRPr lang="ru-RU" sz="2400" baseline="30000" dirty="0" smtClean="0"/>
          </a:p>
          <a:p>
            <a:pPr>
              <a:buNone/>
            </a:pPr>
            <a:r>
              <a:rPr lang="ru-RU" sz="2400" dirty="0" smtClean="0"/>
              <a:t>     </a:t>
            </a:r>
            <a:endParaRPr lang="ru-RU" sz="2400" baseline="30000" dirty="0" smtClean="0"/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2857488" y="2143116"/>
            <a:ext cx="857256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4358480" y="249951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71472" y="2500306"/>
            <a:ext cx="221457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ЖИДКАЯ</a:t>
            </a:r>
            <a:endParaRPr lang="ru-RU" sz="28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214678" y="2714620"/>
            <a:ext cx="2214578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ТВЁРДАЯ</a:t>
            </a:r>
            <a:endParaRPr lang="ru-RU" sz="28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715008" y="2500306"/>
            <a:ext cx="3214710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ГАЗООБРАЗНАЯ</a:t>
            </a:r>
            <a:endParaRPr lang="ru-RU" sz="2800" b="1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 rot="16200000" flipH="1">
            <a:off x="7000892" y="2143116"/>
            <a:ext cx="28575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Рисунок 12" descr="http://im6-tub-ru.yandex.net/i?id=396872875-14-72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4214818"/>
            <a:ext cx="1857388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http://im2-tub-ru.yandex.net/i?id=150601894-55-72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0430" y="5000636"/>
            <a:ext cx="1928816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3" descr="p39_2_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84888" y="4437063"/>
            <a:ext cx="2400300" cy="1800225"/>
          </a:xfrm>
          <a:prstGeom prst="rect">
            <a:avLst/>
          </a:prstGeom>
          <a:noFill/>
          <a:ln w="19050">
            <a:solidFill>
              <a:srgbClr val="545472"/>
            </a:solidFill>
            <a:miter lim="800000"/>
            <a:headEnd/>
            <a:tailEnd/>
          </a:ln>
          <a:effectLst>
            <a:outerShdw dist="71842" dir="2700000" algn="ctr" rotWithShape="0">
              <a:srgbClr val="A7CCD9"/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857224" y="1714488"/>
            <a:ext cx="121444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89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71490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3600" b="1" dirty="0" smtClean="0"/>
              <a:t>   Гидросфера</a:t>
            </a:r>
            <a:r>
              <a:rPr lang="ru-RU" sz="3600" dirty="0" smtClean="0"/>
              <a:t> – водная оболочка Земли</a:t>
            </a:r>
          </a:p>
          <a:p>
            <a:pPr>
              <a:buNone/>
            </a:pPr>
            <a:r>
              <a:rPr lang="ru-RU" sz="3600" dirty="0"/>
              <a:t> </a:t>
            </a:r>
            <a:r>
              <a:rPr lang="ru-RU" sz="3600" dirty="0" smtClean="0"/>
              <a:t>    </a:t>
            </a:r>
            <a:r>
              <a:rPr lang="ru-RU" sz="2800" dirty="0" smtClean="0"/>
              <a:t>вода      шар </a:t>
            </a:r>
          </a:p>
          <a:p>
            <a:pPr>
              <a:buNone/>
            </a:pPr>
            <a:r>
              <a:rPr lang="ru-RU" sz="2800" dirty="0"/>
              <a:t> </a:t>
            </a:r>
            <a:r>
              <a:rPr lang="ru-RU" sz="2800" dirty="0" smtClean="0"/>
              <a:t>                                     1) 96,5%-солёная (</a:t>
            </a:r>
            <a:r>
              <a:rPr lang="ru-RU" sz="2800" b="1" dirty="0" smtClean="0"/>
              <a:t>МО</a:t>
            </a:r>
            <a:r>
              <a:rPr lang="ru-RU" sz="2800" dirty="0" smtClean="0"/>
              <a:t>) </a:t>
            </a:r>
            <a:r>
              <a:rPr lang="ru-RU" sz="2000" i="1" dirty="0" smtClean="0"/>
              <a:t>океаны, моря</a:t>
            </a:r>
            <a:endParaRPr lang="ru-RU" sz="2800" i="1" dirty="0" smtClean="0"/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</a:t>
            </a:r>
            <a:endParaRPr lang="ru-RU" i="1" dirty="0" smtClean="0"/>
          </a:p>
          <a:p>
            <a:pPr>
              <a:buNone/>
            </a:pPr>
            <a:r>
              <a:rPr lang="ru-RU" sz="2200" i="1" dirty="0"/>
              <a:t> </a:t>
            </a:r>
            <a:r>
              <a:rPr lang="ru-RU" sz="2200" i="1" dirty="0" smtClean="0"/>
              <a:t>       ¾   земного  шара          </a:t>
            </a:r>
            <a:r>
              <a:rPr lang="ru-RU" i="1" dirty="0" smtClean="0"/>
              <a:t>2) </a:t>
            </a:r>
            <a:r>
              <a:rPr lang="ru-RU" sz="2800" dirty="0" smtClean="0"/>
              <a:t>3,5%-пресная (</a:t>
            </a:r>
            <a:r>
              <a:rPr lang="ru-RU" sz="2800" b="1" dirty="0" smtClean="0"/>
              <a:t>воды суши</a:t>
            </a:r>
            <a:r>
              <a:rPr lang="ru-RU" sz="2800" dirty="0" smtClean="0"/>
              <a:t>)</a:t>
            </a:r>
          </a:p>
          <a:p>
            <a:pPr>
              <a:buNone/>
            </a:pPr>
            <a:r>
              <a:rPr lang="ru-RU" sz="2800" i="1" dirty="0"/>
              <a:t> </a:t>
            </a:r>
            <a:r>
              <a:rPr lang="ru-RU" sz="2800" i="1" dirty="0" smtClean="0"/>
              <a:t>                                                                               </a:t>
            </a:r>
            <a:r>
              <a:rPr lang="ru-RU" sz="2000" i="1" dirty="0" smtClean="0"/>
              <a:t>реки</a:t>
            </a:r>
          </a:p>
          <a:p>
            <a:pPr>
              <a:buNone/>
            </a:pPr>
            <a:r>
              <a:rPr lang="ru-RU" sz="2000" i="1" dirty="0"/>
              <a:t> </a:t>
            </a:r>
            <a:r>
              <a:rPr lang="ru-RU" sz="2000" i="1" dirty="0" smtClean="0"/>
              <a:t>                                                                                                            озёра</a:t>
            </a:r>
          </a:p>
          <a:p>
            <a:pPr>
              <a:buNone/>
            </a:pPr>
            <a:r>
              <a:rPr lang="ru-RU" sz="2000" i="1" dirty="0"/>
              <a:t> </a:t>
            </a:r>
            <a:r>
              <a:rPr lang="ru-RU" sz="2000" i="1" dirty="0" smtClean="0"/>
              <a:t>                                                                                                            ледники</a:t>
            </a:r>
          </a:p>
          <a:p>
            <a:pPr>
              <a:buNone/>
            </a:pPr>
            <a:r>
              <a:rPr lang="ru-RU" sz="2000" i="1" dirty="0"/>
              <a:t> </a:t>
            </a:r>
            <a:r>
              <a:rPr lang="ru-RU" sz="2000" i="1" dirty="0" smtClean="0"/>
              <a:t>                                                                                                            болота</a:t>
            </a:r>
          </a:p>
          <a:p>
            <a:pPr>
              <a:buNone/>
            </a:pPr>
            <a:r>
              <a:rPr lang="ru-RU" sz="2000" i="1" dirty="0"/>
              <a:t> </a:t>
            </a:r>
            <a:r>
              <a:rPr lang="ru-RU" sz="2000" i="1" dirty="0" smtClean="0"/>
              <a:t>                                                                                                      подземные воды</a:t>
            </a:r>
          </a:p>
          <a:p>
            <a:pPr>
              <a:buNone/>
            </a:pPr>
            <a:r>
              <a:rPr lang="ru-RU" sz="2000" i="1" dirty="0" smtClean="0"/>
              <a:t>                                                        3)   </a:t>
            </a:r>
            <a:r>
              <a:rPr lang="ru-RU" b="1" dirty="0" smtClean="0"/>
              <a:t>вода в атмосфере</a:t>
            </a:r>
          </a:p>
          <a:p>
            <a:pPr>
              <a:buNone/>
            </a:pPr>
            <a:endParaRPr lang="ru-RU" sz="3600" i="1" dirty="0"/>
          </a:p>
        </p:txBody>
      </p:sp>
      <p:sp>
        <p:nvSpPr>
          <p:cNvPr id="9" name="Овал 8"/>
          <p:cNvSpPr/>
          <p:nvPr/>
        </p:nvSpPr>
        <p:spPr>
          <a:xfrm>
            <a:off x="1285852" y="4714884"/>
            <a:ext cx="1643074" cy="142876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500166" y="5214950"/>
            <a:ext cx="500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71%</a:t>
            </a:r>
            <a:endParaRPr lang="ru-RU" sz="11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1670" y="4857760"/>
            <a:ext cx="5000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29%</a:t>
            </a:r>
            <a:endParaRPr lang="ru-RU" sz="1000" dirty="0"/>
          </a:p>
        </p:txBody>
      </p:sp>
      <p:cxnSp>
        <p:nvCxnSpPr>
          <p:cNvPr id="19" name="Прямая соединительная линия 18"/>
          <p:cNvCxnSpPr>
            <a:stCxn id="9" idx="0"/>
          </p:cNvCxnSpPr>
          <p:nvPr/>
        </p:nvCxnSpPr>
        <p:spPr>
          <a:xfrm rot="16200000" flipH="1" flipV="1">
            <a:off x="1732340" y="5054214"/>
            <a:ext cx="714380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2071670" y="5072074"/>
            <a:ext cx="714380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86050" y="3429000"/>
            <a:ext cx="285752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674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                               </a:t>
            </a:r>
            <a:r>
              <a:rPr lang="ru-RU" sz="2000" dirty="0" smtClean="0"/>
              <a:t>ИСТОЧНИК ЖИЗНИ</a:t>
            </a: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  <a:r>
              <a:rPr lang="ru-RU" sz="2000" dirty="0" smtClean="0"/>
              <a:t>БЫТ, ОТДЫХ           </a:t>
            </a:r>
            <a:r>
              <a:rPr lang="ru-RU" b="1" dirty="0" smtClean="0"/>
              <a:t>З Н А Ч Е Н И Е           </a:t>
            </a:r>
            <a:r>
              <a:rPr lang="ru-RU" sz="2000" dirty="0" smtClean="0"/>
              <a:t>ДОБЫЧА П.И.</a:t>
            </a:r>
          </a:p>
          <a:p>
            <a:pPr>
              <a:buNone/>
            </a:pPr>
            <a:r>
              <a:rPr lang="ru-RU" sz="2000" dirty="0" smtClean="0"/>
              <a:t>                                                                                         промышленность                                          </a:t>
            </a:r>
          </a:p>
          <a:p>
            <a:pPr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                                                                                      с</a:t>
            </a:r>
            <a:r>
              <a:rPr lang="en-US" sz="2000" dirty="0" smtClean="0"/>
              <a:t>/</a:t>
            </a:r>
            <a:r>
              <a:rPr lang="ru-RU" sz="2000" dirty="0" err="1" smtClean="0"/>
              <a:t>х</a:t>
            </a:r>
            <a:endParaRPr lang="ru-RU" sz="2000" dirty="0" smtClean="0"/>
          </a:p>
          <a:p>
            <a:pPr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                                         </a:t>
            </a:r>
            <a:r>
              <a:rPr lang="ru-RU" sz="2000" cap="all" dirty="0" smtClean="0"/>
              <a:t>вода</a:t>
            </a:r>
            <a:endParaRPr lang="ru-RU" cap="all" dirty="0"/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 flipH="1" flipV="1">
            <a:off x="3963983" y="3036091"/>
            <a:ext cx="50086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5400000">
            <a:off x="3894133" y="4321975"/>
            <a:ext cx="64214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86446" y="3643314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0800000">
            <a:off x="2285984" y="364331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071546"/>
            <a:ext cx="7215237" cy="4572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8581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    Мировой круговорот воды.     Значение</a:t>
            </a:r>
            <a:endParaRPr lang="ru-RU" sz="32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71939"/>
          </a:xfrm>
        </p:spPr>
        <p:txBody>
          <a:bodyPr/>
          <a:lstStyle/>
          <a:p>
            <a:pPr>
              <a:buNone/>
            </a:pPr>
            <a:endParaRPr lang="ru-RU" dirty="0" smtClean="0"/>
          </a:p>
        </p:txBody>
      </p:sp>
      <p:sp>
        <p:nvSpPr>
          <p:cNvPr id="9" name="Облако 8"/>
          <p:cNvSpPr/>
          <p:nvPr/>
        </p:nvSpPr>
        <p:spPr>
          <a:xfrm>
            <a:off x="1142976" y="2571744"/>
            <a:ext cx="1071570" cy="28575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лако 9"/>
          <p:cNvSpPr/>
          <p:nvPr/>
        </p:nvSpPr>
        <p:spPr>
          <a:xfrm>
            <a:off x="3357554" y="2500306"/>
            <a:ext cx="1143008" cy="57150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блако 10"/>
          <p:cNvSpPr/>
          <p:nvPr/>
        </p:nvSpPr>
        <p:spPr>
          <a:xfrm>
            <a:off x="6072198" y="2571744"/>
            <a:ext cx="1214446" cy="50006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олилиния 13"/>
          <p:cNvSpPr/>
          <p:nvPr/>
        </p:nvSpPr>
        <p:spPr>
          <a:xfrm>
            <a:off x="773723" y="3282462"/>
            <a:ext cx="7854462" cy="2274276"/>
          </a:xfrm>
          <a:custGeom>
            <a:avLst/>
            <a:gdLst>
              <a:gd name="connsiteX0" fmla="*/ 0 w 7854462"/>
              <a:gd name="connsiteY0" fmla="*/ 2250830 h 2274276"/>
              <a:gd name="connsiteX1" fmla="*/ 304800 w 7854462"/>
              <a:gd name="connsiteY1" fmla="*/ 2250830 h 2274276"/>
              <a:gd name="connsiteX2" fmla="*/ 1055077 w 7854462"/>
              <a:gd name="connsiteY2" fmla="*/ 2274276 h 2274276"/>
              <a:gd name="connsiteX3" fmla="*/ 1383323 w 7854462"/>
              <a:gd name="connsiteY3" fmla="*/ 2227384 h 2274276"/>
              <a:gd name="connsiteX4" fmla="*/ 1453662 w 7854462"/>
              <a:gd name="connsiteY4" fmla="*/ 2180492 h 2274276"/>
              <a:gd name="connsiteX5" fmla="*/ 1899139 w 7854462"/>
              <a:gd name="connsiteY5" fmla="*/ 2063261 h 2274276"/>
              <a:gd name="connsiteX6" fmla="*/ 2274277 w 7854462"/>
              <a:gd name="connsiteY6" fmla="*/ 2039815 h 2274276"/>
              <a:gd name="connsiteX7" fmla="*/ 2391508 w 7854462"/>
              <a:gd name="connsiteY7" fmla="*/ 1922584 h 2274276"/>
              <a:gd name="connsiteX8" fmla="*/ 2414954 w 7854462"/>
              <a:gd name="connsiteY8" fmla="*/ 1852246 h 2274276"/>
              <a:gd name="connsiteX9" fmla="*/ 2508739 w 7854462"/>
              <a:gd name="connsiteY9" fmla="*/ 1711569 h 2274276"/>
              <a:gd name="connsiteX10" fmla="*/ 2532185 w 7854462"/>
              <a:gd name="connsiteY10" fmla="*/ 1641230 h 2274276"/>
              <a:gd name="connsiteX11" fmla="*/ 2602523 w 7854462"/>
              <a:gd name="connsiteY11" fmla="*/ 1570892 h 2274276"/>
              <a:gd name="connsiteX12" fmla="*/ 2790092 w 7854462"/>
              <a:gd name="connsiteY12" fmla="*/ 1524000 h 2274276"/>
              <a:gd name="connsiteX13" fmla="*/ 2836985 w 7854462"/>
              <a:gd name="connsiteY13" fmla="*/ 1477107 h 2274276"/>
              <a:gd name="connsiteX14" fmla="*/ 2907323 w 7854462"/>
              <a:gd name="connsiteY14" fmla="*/ 1430215 h 2274276"/>
              <a:gd name="connsiteX15" fmla="*/ 2954215 w 7854462"/>
              <a:gd name="connsiteY15" fmla="*/ 1359876 h 2274276"/>
              <a:gd name="connsiteX16" fmla="*/ 3094892 w 7854462"/>
              <a:gd name="connsiteY16" fmla="*/ 1242646 h 2274276"/>
              <a:gd name="connsiteX17" fmla="*/ 3141785 w 7854462"/>
              <a:gd name="connsiteY17" fmla="*/ 1172307 h 2274276"/>
              <a:gd name="connsiteX18" fmla="*/ 3212123 w 7854462"/>
              <a:gd name="connsiteY18" fmla="*/ 1125415 h 2274276"/>
              <a:gd name="connsiteX19" fmla="*/ 3352800 w 7854462"/>
              <a:gd name="connsiteY19" fmla="*/ 1031630 h 2274276"/>
              <a:gd name="connsiteX20" fmla="*/ 3681046 w 7854462"/>
              <a:gd name="connsiteY20" fmla="*/ 1078523 h 2274276"/>
              <a:gd name="connsiteX21" fmla="*/ 3727939 w 7854462"/>
              <a:gd name="connsiteY21" fmla="*/ 1125415 h 2274276"/>
              <a:gd name="connsiteX22" fmla="*/ 4431323 w 7854462"/>
              <a:gd name="connsiteY22" fmla="*/ 1219200 h 2274276"/>
              <a:gd name="connsiteX23" fmla="*/ 4501662 w 7854462"/>
              <a:gd name="connsiteY23" fmla="*/ 1266092 h 2274276"/>
              <a:gd name="connsiteX24" fmla="*/ 4783015 w 7854462"/>
              <a:gd name="connsiteY24" fmla="*/ 1242646 h 2274276"/>
              <a:gd name="connsiteX25" fmla="*/ 4829908 w 7854462"/>
              <a:gd name="connsiteY25" fmla="*/ 1195753 h 2274276"/>
              <a:gd name="connsiteX26" fmla="*/ 4900246 w 7854462"/>
              <a:gd name="connsiteY26" fmla="*/ 1148861 h 2274276"/>
              <a:gd name="connsiteX27" fmla="*/ 5087815 w 7854462"/>
              <a:gd name="connsiteY27" fmla="*/ 914400 h 2274276"/>
              <a:gd name="connsiteX28" fmla="*/ 5134708 w 7854462"/>
              <a:gd name="connsiteY28" fmla="*/ 867507 h 2274276"/>
              <a:gd name="connsiteX29" fmla="*/ 5181600 w 7854462"/>
              <a:gd name="connsiteY29" fmla="*/ 797169 h 2274276"/>
              <a:gd name="connsiteX30" fmla="*/ 5275385 w 7854462"/>
              <a:gd name="connsiteY30" fmla="*/ 586153 h 2274276"/>
              <a:gd name="connsiteX31" fmla="*/ 5345723 w 7854462"/>
              <a:gd name="connsiteY31" fmla="*/ 539261 h 2274276"/>
              <a:gd name="connsiteX32" fmla="*/ 5486400 w 7854462"/>
              <a:gd name="connsiteY32" fmla="*/ 492369 h 2274276"/>
              <a:gd name="connsiteX33" fmla="*/ 5627077 w 7854462"/>
              <a:gd name="connsiteY33" fmla="*/ 375138 h 2274276"/>
              <a:gd name="connsiteX34" fmla="*/ 5697415 w 7854462"/>
              <a:gd name="connsiteY34" fmla="*/ 328246 h 2274276"/>
              <a:gd name="connsiteX35" fmla="*/ 6025662 w 7854462"/>
              <a:gd name="connsiteY35" fmla="*/ 304800 h 2274276"/>
              <a:gd name="connsiteX36" fmla="*/ 6189785 w 7854462"/>
              <a:gd name="connsiteY36" fmla="*/ 257907 h 2274276"/>
              <a:gd name="connsiteX37" fmla="*/ 6260123 w 7854462"/>
              <a:gd name="connsiteY37" fmla="*/ 187569 h 2274276"/>
              <a:gd name="connsiteX38" fmla="*/ 6471139 w 7854462"/>
              <a:gd name="connsiteY38" fmla="*/ 70338 h 2274276"/>
              <a:gd name="connsiteX39" fmla="*/ 7291754 w 7854462"/>
              <a:gd name="connsiteY39" fmla="*/ 70338 h 2274276"/>
              <a:gd name="connsiteX40" fmla="*/ 7362092 w 7854462"/>
              <a:gd name="connsiteY40" fmla="*/ 23446 h 2274276"/>
              <a:gd name="connsiteX41" fmla="*/ 7432431 w 7854462"/>
              <a:gd name="connsiteY41" fmla="*/ 0 h 2274276"/>
              <a:gd name="connsiteX42" fmla="*/ 7854462 w 7854462"/>
              <a:gd name="connsiteY42" fmla="*/ 23446 h 2274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7854462" h="2274276">
                <a:moveTo>
                  <a:pt x="0" y="2250830"/>
                </a:moveTo>
                <a:cubicBezTo>
                  <a:pt x="156060" y="2198811"/>
                  <a:pt x="10127" y="2236798"/>
                  <a:pt x="304800" y="2250830"/>
                </a:cubicBezTo>
                <a:cubicBezTo>
                  <a:pt x="554731" y="2262731"/>
                  <a:pt x="804985" y="2266461"/>
                  <a:pt x="1055077" y="2274276"/>
                </a:cubicBezTo>
                <a:cubicBezTo>
                  <a:pt x="1096426" y="2270141"/>
                  <a:pt x="1305721" y="2260642"/>
                  <a:pt x="1383323" y="2227384"/>
                </a:cubicBezTo>
                <a:cubicBezTo>
                  <a:pt x="1409223" y="2216284"/>
                  <a:pt x="1430216" y="2196123"/>
                  <a:pt x="1453662" y="2180492"/>
                </a:cubicBezTo>
                <a:cubicBezTo>
                  <a:pt x="1612618" y="1942056"/>
                  <a:pt x="1491213" y="2036066"/>
                  <a:pt x="1899139" y="2063261"/>
                </a:cubicBezTo>
                <a:cubicBezTo>
                  <a:pt x="2024185" y="2055446"/>
                  <a:pt x="2153808" y="2074235"/>
                  <a:pt x="2274277" y="2039815"/>
                </a:cubicBezTo>
                <a:cubicBezTo>
                  <a:pt x="2327414" y="2024633"/>
                  <a:pt x="2391508" y="1922584"/>
                  <a:pt x="2391508" y="1922584"/>
                </a:cubicBezTo>
                <a:cubicBezTo>
                  <a:pt x="2399323" y="1899138"/>
                  <a:pt x="2402952" y="1873850"/>
                  <a:pt x="2414954" y="1852246"/>
                </a:cubicBezTo>
                <a:cubicBezTo>
                  <a:pt x="2442324" y="1802981"/>
                  <a:pt x="2508739" y="1711569"/>
                  <a:pt x="2508739" y="1711569"/>
                </a:cubicBezTo>
                <a:cubicBezTo>
                  <a:pt x="2516554" y="1688123"/>
                  <a:pt x="2518476" y="1661794"/>
                  <a:pt x="2532185" y="1641230"/>
                </a:cubicBezTo>
                <a:cubicBezTo>
                  <a:pt x="2550577" y="1613641"/>
                  <a:pt x="2574934" y="1589284"/>
                  <a:pt x="2602523" y="1570892"/>
                </a:cubicBezTo>
                <a:cubicBezTo>
                  <a:pt x="2633421" y="1550294"/>
                  <a:pt x="2773183" y="1527382"/>
                  <a:pt x="2790092" y="1524000"/>
                </a:cubicBezTo>
                <a:cubicBezTo>
                  <a:pt x="2805723" y="1508369"/>
                  <a:pt x="2819723" y="1490916"/>
                  <a:pt x="2836985" y="1477107"/>
                </a:cubicBezTo>
                <a:cubicBezTo>
                  <a:pt x="2858989" y="1459504"/>
                  <a:pt x="2887398" y="1450140"/>
                  <a:pt x="2907323" y="1430215"/>
                </a:cubicBezTo>
                <a:cubicBezTo>
                  <a:pt x="2927248" y="1410289"/>
                  <a:pt x="2934290" y="1379801"/>
                  <a:pt x="2954215" y="1359876"/>
                </a:cubicBezTo>
                <a:cubicBezTo>
                  <a:pt x="3138652" y="1175439"/>
                  <a:pt x="2902834" y="1473115"/>
                  <a:pt x="3094892" y="1242646"/>
                </a:cubicBezTo>
                <a:cubicBezTo>
                  <a:pt x="3112932" y="1220998"/>
                  <a:pt x="3121859" y="1192233"/>
                  <a:pt x="3141785" y="1172307"/>
                </a:cubicBezTo>
                <a:cubicBezTo>
                  <a:pt x="3161710" y="1152382"/>
                  <a:pt x="3190476" y="1143455"/>
                  <a:pt x="3212123" y="1125415"/>
                </a:cubicBezTo>
                <a:cubicBezTo>
                  <a:pt x="3329209" y="1027843"/>
                  <a:pt x="3229188" y="1072834"/>
                  <a:pt x="3352800" y="1031630"/>
                </a:cubicBezTo>
                <a:cubicBezTo>
                  <a:pt x="3356812" y="1031995"/>
                  <a:pt x="3608551" y="1035026"/>
                  <a:pt x="3681046" y="1078523"/>
                </a:cubicBezTo>
                <a:cubicBezTo>
                  <a:pt x="3700001" y="1089896"/>
                  <a:pt x="3712308" y="1109784"/>
                  <a:pt x="3727939" y="1125415"/>
                </a:cubicBezTo>
                <a:cubicBezTo>
                  <a:pt x="3824665" y="1415594"/>
                  <a:pt x="3712316" y="1151793"/>
                  <a:pt x="4431323" y="1219200"/>
                </a:cubicBezTo>
                <a:cubicBezTo>
                  <a:pt x="4459379" y="1221830"/>
                  <a:pt x="4478216" y="1250461"/>
                  <a:pt x="4501662" y="1266092"/>
                </a:cubicBezTo>
                <a:cubicBezTo>
                  <a:pt x="4595446" y="1258277"/>
                  <a:pt x="4690995" y="1262365"/>
                  <a:pt x="4783015" y="1242646"/>
                </a:cubicBezTo>
                <a:cubicBezTo>
                  <a:pt x="4804630" y="1238014"/>
                  <a:pt x="4812646" y="1209562"/>
                  <a:pt x="4829908" y="1195753"/>
                </a:cubicBezTo>
                <a:cubicBezTo>
                  <a:pt x="4851912" y="1178150"/>
                  <a:pt x="4878851" y="1167199"/>
                  <a:pt x="4900246" y="1148861"/>
                </a:cubicBezTo>
                <a:cubicBezTo>
                  <a:pt x="5004185" y="1059770"/>
                  <a:pt x="5007363" y="1035078"/>
                  <a:pt x="5087815" y="914400"/>
                </a:cubicBezTo>
                <a:cubicBezTo>
                  <a:pt x="5100077" y="896007"/>
                  <a:pt x="5120899" y="884769"/>
                  <a:pt x="5134708" y="867507"/>
                </a:cubicBezTo>
                <a:cubicBezTo>
                  <a:pt x="5152311" y="845503"/>
                  <a:pt x="5165969" y="820615"/>
                  <a:pt x="5181600" y="797169"/>
                </a:cubicBezTo>
                <a:cubicBezTo>
                  <a:pt x="5204817" y="727519"/>
                  <a:pt x="5219651" y="641887"/>
                  <a:pt x="5275385" y="586153"/>
                </a:cubicBezTo>
                <a:cubicBezTo>
                  <a:pt x="5295310" y="566228"/>
                  <a:pt x="5319973" y="550705"/>
                  <a:pt x="5345723" y="539261"/>
                </a:cubicBezTo>
                <a:cubicBezTo>
                  <a:pt x="5390892" y="519186"/>
                  <a:pt x="5486400" y="492369"/>
                  <a:pt x="5486400" y="492369"/>
                </a:cubicBezTo>
                <a:cubicBezTo>
                  <a:pt x="5661041" y="375941"/>
                  <a:pt x="5446547" y="525579"/>
                  <a:pt x="5627077" y="375138"/>
                </a:cubicBezTo>
                <a:cubicBezTo>
                  <a:pt x="5648724" y="357099"/>
                  <a:pt x="5669665" y="333143"/>
                  <a:pt x="5697415" y="328246"/>
                </a:cubicBezTo>
                <a:cubicBezTo>
                  <a:pt x="5805440" y="309183"/>
                  <a:pt x="5916246" y="312615"/>
                  <a:pt x="6025662" y="304800"/>
                </a:cubicBezTo>
                <a:cubicBezTo>
                  <a:pt x="6038164" y="301674"/>
                  <a:pt x="6169606" y="271359"/>
                  <a:pt x="6189785" y="257907"/>
                </a:cubicBezTo>
                <a:cubicBezTo>
                  <a:pt x="6217374" y="239515"/>
                  <a:pt x="6233950" y="207926"/>
                  <a:pt x="6260123" y="187569"/>
                </a:cubicBezTo>
                <a:cubicBezTo>
                  <a:pt x="6381055" y="93511"/>
                  <a:pt x="6365011" y="105713"/>
                  <a:pt x="6471139" y="70338"/>
                </a:cubicBezTo>
                <a:cubicBezTo>
                  <a:pt x="6812547" y="108272"/>
                  <a:pt x="6817493" y="119399"/>
                  <a:pt x="7291754" y="70338"/>
                </a:cubicBezTo>
                <a:cubicBezTo>
                  <a:pt x="7319783" y="67438"/>
                  <a:pt x="7336888" y="36048"/>
                  <a:pt x="7362092" y="23446"/>
                </a:cubicBezTo>
                <a:cubicBezTo>
                  <a:pt x="7384197" y="12393"/>
                  <a:pt x="7408985" y="7815"/>
                  <a:pt x="7432431" y="0"/>
                </a:cubicBezTo>
                <a:cubicBezTo>
                  <a:pt x="7791859" y="25673"/>
                  <a:pt x="7650983" y="23446"/>
                  <a:pt x="7854462" y="23446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>
            <a:endCxn id="14" idx="15"/>
          </p:cNvCxnSpPr>
          <p:nvPr/>
        </p:nvCxnSpPr>
        <p:spPr>
          <a:xfrm flipV="1">
            <a:off x="785786" y="4642338"/>
            <a:ext cx="2942152" cy="1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785786" y="4857760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285852" y="5072074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143108" y="4857760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714612" y="500063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5400000" flipH="1" flipV="1">
            <a:off x="642910" y="3857628"/>
            <a:ext cx="15716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2357422" y="2786058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4643438" y="2714620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5400000">
            <a:off x="6536545" y="3321843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rot="10800000" flipV="1">
            <a:off x="5500694" y="3500438"/>
            <a:ext cx="1143008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Полилиния 36"/>
          <p:cNvSpPr/>
          <p:nvPr/>
        </p:nvSpPr>
        <p:spPr>
          <a:xfrm>
            <a:off x="6447692" y="3714878"/>
            <a:ext cx="234462" cy="135817"/>
          </a:xfrm>
          <a:custGeom>
            <a:avLst/>
            <a:gdLst>
              <a:gd name="connsiteX0" fmla="*/ 234462 w 234462"/>
              <a:gd name="connsiteY0" fmla="*/ 36507 h 135817"/>
              <a:gd name="connsiteX1" fmla="*/ 93785 w 234462"/>
              <a:gd name="connsiteY1" fmla="*/ 13060 h 135817"/>
              <a:gd name="connsiteX2" fmla="*/ 70339 w 234462"/>
              <a:gd name="connsiteY2" fmla="*/ 83399 h 135817"/>
              <a:gd name="connsiteX3" fmla="*/ 0 w 234462"/>
              <a:gd name="connsiteY3" fmla="*/ 130291 h 135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4462" h="135817">
                <a:moveTo>
                  <a:pt x="234462" y="36507"/>
                </a:moveTo>
                <a:cubicBezTo>
                  <a:pt x="187570" y="28691"/>
                  <a:pt x="139495" y="0"/>
                  <a:pt x="93785" y="13060"/>
                </a:cubicBezTo>
                <a:cubicBezTo>
                  <a:pt x="70021" y="19850"/>
                  <a:pt x="83055" y="62206"/>
                  <a:pt x="70339" y="83399"/>
                </a:cubicBezTo>
                <a:cubicBezTo>
                  <a:pt x="38888" y="135817"/>
                  <a:pt x="38138" y="130291"/>
                  <a:pt x="0" y="13029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олилиния 37"/>
          <p:cNvSpPr/>
          <p:nvPr/>
        </p:nvSpPr>
        <p:spPr>
          <a:xfrm>
            <a:off x="6089496" y="3938954"/>
            <a:ext cx="240966" cy="147180"/>
          </a:xfrm>
          <a:custGeom>
            <a:avLst/>
            <a:gdLst>
              <a:gd name="connsiteX0" fmla="*/ 240966 w 240966"/>
              <a:gd name="connsiteY0" fmla="*/ 0 h 147180"/>
              <a:gd name="connsiteX1" fmla="*/ 76842 w 240966"/>
              <a:gd name="connsiteY1" fmla="*/ 70338 h 147180"/>
              <a:gd name="connsiteX2" fmla="*/ 6504 w 240966"/>
              <a:gd name="connsiteY2" fmla="*/ 140677 h 147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0966" h="147180">
                <a:moveTo>
                  <a:pt x="240966" y="0"/>
                </a:moveTo>
                <a:cubicBezTo>
                  <a:pt x="169221" y="17936"/>
                  <a:pt x="130814" y="16366"/>
                  <a:pt x="76842" y="70338"/>
                </a:cubicBezTo>
                <a:cubicBezTo>
                  <a:pt x="0" y="147180"/>
                  <a:pt x="65233" y="140677"/>
                  <a:pt x="6504" y="14067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олилиния 38"/>
          <p:cNvSpPr/>
          <p:nvPr/>
        </p:nvSpPr>
        <p:spPr>
          <a:xfrm>
            <a:off x="5767754" y="4173415"/>
            <a:ext cx="304800" cy="234462"/>
          </a:xfrm>
          <a:custGeom>
            <a:avLst/>
            <a:gdLst>
              <a:gd name="connsiteX0" fmla="*/ 304800 w 304800"/>
              <a:gd name="connsiteY0" fmla="*/ 0 h 234462"/>
              <a:gd name="connsiteX1" fmla="*/ 70338 w 304800"/>
              <a:gd name="connsiteY1" fmla="*/ 187570 h 234462"/>
              <a:gd name="connsiteX2" fmla="*/ 70338 w 304800"/>
              <a:gd name="connsiteY2" fmla="*/ 187570 h 234462"/>
              <a:gd name="connsiteX3" fmla="*/ 0 w 304800"/>
              <a:gd name="connsiteY3" fmla="*/ 234462 h 234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4800" h="234462">
                <a:moveTo>
                  <a:pt x="304800" y="0"/>
                </a:moveTo>
                <a:cubicBezTo>
                  <a:pt x="183597" y="181804"/>
                  <a:pt x="264480" y="122855"/>
                  <a:pt x="70338" y="187570"/>
                </a:cubicBezTo>
                <a:lnTo>
                  <a:pt x="70338" y="187570"/>
                </a:lnTo>
                <a:lnTo>
                  <a:pt x="0" y="234462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олилиния 39"/>
          <p:cNvSpPr/>
          <p:nvPr/>
        </p:nvSpPr>
        <p:spPr>
          <a:xfrm>
            <a:off x="5767754" y="4243754"/>
            <a:ext cx="187569" cy="187569"/>
          </a:xfrm>
          <a:custGeom>
            <a:avLst/>
            <a:gdLst>
              <a:gd name="connsiteX0" fmla="*/ 0 w 187569"/>
              <a:gd name="connsiteY0" fmla="*/ 187569 h 187569"/>
              <a:gd name="connsiteX1" fmla="*/ 117231 w 187569"/>
              <a:gd name="connsiteY1" fmla="*/ 70338 h 187569"/>
              <a:gd name="connsiteX2" fmla="*/ 187569 w 187569"/>
              <a:gd name="connsiteY2" fmla="*/ 0 h 187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7569" h="187569">
                <a:moveTo>
                  <a:pt x="0" y="187569"/>
                </a:moveTo>
                <a:cubicBezTo>
                  <a:pt x="85968" y="58617"/>
                  <a:pt x="0" y="168030"/>
                  <a:pt x="117231" y="70338"/>
                </a:cubicBezTo>
                <a:cubicBezTo>
                  <a:pt x="142703" y="49111"/>
                  <a:pt x="187569" y="0"/>
                  <a:pt x="187569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олилиния 40"/>
          <p:cNvSpPr/>
          <p:nvPr/>
        </p:nvSpPr>
        <p:spPr>
          <a:xfrm>
            <a:off x="5791200" y="4431323"/>
            <a:ext cx="164123" cy="0"/>
          </a:xfrm>
          <a:custGeom>
            <a:avLst/>
            <a:gdLst>
              <a:gd name="connsiteX0" fmla="*/ 0 w 164123"/>
              <a:gd name="connsiteY0" fmla="*/ 0 h 0"/>
              <a:gd name="connsiteX1" fmla="*/ 164123 w 164123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4123">
                <a:moveTo>
                  <a:pt x="0" y="0"/>
                </a:moveTo>
                <a:lnTo>
                  <a:pt x="164123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 rot="5400000">
            <a:off x="6357950" y="3214686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6858016" y="3214686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1857356" y="3214686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>
            <a:off x="1428728" y="3357562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5400000">
            <a:off x="1142976" y="3286124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>
            <a:off x="2071670" y="3429000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rot="5400000">
            <a:off x="1107257" y="3821909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357422" y="25717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9" name="TextBox 58"/>
          <p:cNvSpPr txBox="1"/>
          <p:nvPr/>
        </p:nvSpPr>
        <p:spPr>
          <a:xfrm>
            <a:off x="2428860" y="250030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2000232" y="2357430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перенос</a:t>
            </a:r>
            <a:endParaRPr lang="ru-RU" dirty="0"/>
          </a:p>
        </p:txBody>
      </p:sp>
      <p:sp>
        <p:nvSpPr>
          <p:cNvPr id="61" name="TextBox 60"/>
          <p:cNvSpPr txBox="1"/>
          <p:nvPr/>
        </p:nvSpPr>
        <p:spPr>
          <a:xfrm>
            <a:off x="4429124" y="2323852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</a:t>
            </a:r>
            <a:r>
              <a:rPr lang="ru-RU" b="1" dirty="0" smtClean="0"/>
              <a:t>перенос</a:t>
            </a:r>
            <a:endParaRPr lang="ru-RU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928662" y="2786059"/>
            <a:ext cx="35719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И</a:t>
            </a:r>
          </a:p>
          <a:p>
            <a:r>
              <a:rPr lang="ru-RU" sz="1400" b="1" dirty="0" smtClean="0"/>
              <a:t>С</a:t>
            </a:r>
          </a:p>
          <a:p>
            <a:r>
              <a:rPr lang="ru-RU" sz="1400" b="1" dirty="0" smtClean="0"/>
              <a:t>П</a:t>
            </a:r>
          </a:p>
          <a:p>
            <a:r>
              <a:rPr lang="ru-RU" sz="1400" b="1" dirty="0" smtClean="0"/>
              <a:t>А</a:t>
            </a:r>
          </a:p>
          <a:p>
            <a:r>
              <a:rPr lang="ru-RU" sz="1400" b="1" dirty="0" smtClean="0"/>
              <a:t>Р</a:t>
            </a:r>
          </a:p>
          <a:p>
            <a:r>
              <a:rPr lang="ru-RU" sz="1400" b="1" dirty="0" smtClean="0"/>
              <a:t>Е</a:t>
            </a:r>
          </a:p>
          <a:p>
            <a:r>
              <a:rPr lang="ru-RU" sz="1400" b="1" dirty="0" smtClean="0"/>
              <a:t>Н</a:t>
            </a:r>
          </a:p>
          <a:p>
            <a:r>
              <a:rPr lang="ru-RU" sz="1400" b="1" dirty="0" smtClean="0"/>
              <a:t>И</a:t>
            </a:r>
          </a:p>
          <a:p>
            <a:r>
              <a:rPr lang="ru-RU" sz="1400" b="1" dirty="0"/>
              <a:t>е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85786" y="1928802"/>
            <a:ext cx="5929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</a:t>
            </a:r>
            <a:r>
              <a:rPr lang="ru-RU" b="1" dirty="0" smtClean="0"/>
              <a:t>к  о  </a:t>
            </a:r>
            <a:r>
              <a:rPr lang="ru-RU" b="1" dirty="0" err="1" smtClean="0"/>
              <a:t>н</a:t>
            </a:r>
            <a:r>
              <a:rPr lang="ru-RU" b="1" dirty="0" smtClean="0"/>
              <a:t>  </a:t>
            </a:r>
            <a:r>
              <a:rPr lang="ru-RU" b="1" dirty="0" err="1" smtClean="0"/>
              <a:t>д</a:t>
            </a:r>
            <a:r>
              <a:rPr lang="ru-RU" b="1" dirty="0" smtClean="0"/>
              <a:t>  е  </a:t>
            </a:r>
            <a:r>
              <a:rPr lang="ru-RU" b="1" dirty="0" err="1" smtClean="0"/>
              <a:t>н</a:t>
            </a:r>
            <a:r>
              <a:rPr lang="ru-RU" b="1" dirty="0" smtClean="0"/>
              <a:t>  с  а  </a:t>
            </a:r>
            <a:r>
              <a:rPr lang="ru-RU" b="1" dirty="0" err="1" smtClean="0"/>
              <a:t>ц</a:t>
            </a:r>
            <a:r>
              <a:rPr lang="ru-RU" b="1" dirty="0" smtClean="0"/>
              <a:t>  и  я</a:t>
            </a:r>
            <a:endParaRPr lang="ru-RU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6000760" y="3857628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сток</a:t>
            </a:r>
            <a:endParaRPr lang="ru-RU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6858016" y="3000372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выпадение</a:t>
            </a:r>
            <a:endParaRPr lang="ru-RU" b="1" dirty="0"/>
          </a:p>
        </p:txBody>
      </p:sp>
      <p:cxnSp>
        <p:nvCxnSpPr>
          <p:cNvPr id="54" name="Прямая со стрелкой 53"/>
          <p:cNvCxnSpPr/>
          <p:nvPr/>
        </p:nvCxnSpPr>
        <p:spPr>
          <a:xfrm rot="5400000" flipH="1" flipV="1">
            <a:off x="2928926" y="3857628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5400000">
            <a:off x="3929058" y="3214686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>
            <a:off x="4214810" y="3071810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5400000">
            <a:off x="3750463" y="3178967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>
            <a:endCxn id="14" idx="13"/>
          </p:cNvCxnSpPr>
          <p:nvPr/>
        </p:nvCxnSpPr>
        <p:spPr>
          <a:xfrm rot="10800000" flipV="1">
            <a:off x="3610708" y="4500569"/>
            <a:ext cx="1747110" cy="2589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2000232" y="5786454"/>
            <a:ext cx="4929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     </a:t>
            </a:r>
            <a:r>
              <a:rPr lang="ru-RU" sz="2000" b="1" dirty="0" smtClean="0"/>
              <a:t>значение</a:t>
            </a:r>
            <a:endParaRPr lang="ru-RU" sz="2000" b="1" dirty="0"/>
          </a:p>
        </p:txBody>
      </p:sp>
      <p:cxnSp>
        <p:nvCxnSpPr>
          <p:cNvPr id="78" name="Прямая со стрелкой 77"/>
          <p:cNvCxnSpPr/>
          <p:nvPr/>
        </p:nvCxnSpPr>
        <p:spPr>
          <a:xfrm>
            <a:off x="5500694" y="6000768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 rot="10800000">
            <a:off x="3214678" y="6000768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Облако 82"/>
          <p:cNvSpPr/>
          <p:nvPr/>
        </p:nvSpPr>
        <p:spPr>
          <a:xfrm>
            <a:off x="6143636" y="5929330"/>
            <a:ext cx="785818" cy="21431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5" name="Прямая соединительная линия 84"/>
          <p:cNvCxnSpPr/>
          <p:nvPr/>
        </p:nvCxnSpPr>
        <p:spPr>
          <a:xfrm rot="5400000">
            <a:off x="6250793" y="6250801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 rot="5400000">
            <a:off x="6465107" y="6322239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 rot="5400000">
            <a:off x="6750859" y="6250801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4143372" y="6500834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    </a:t>
            </a:r>
            <a:r>
              <a:rPr lang="ru-RU" sz="2000" b="1" dirty="0" smtClean="0"/>
              <a:t>Ж</a:t>
            </a:r>
            <a:endParaRPr lang="ru-RU" sz="2000" b="1" dirty="0"/>
          </a:p>
        </p:txBody>
      </p:sp>
      <p:sp>
        <p:nvSpPr>
          <p:cNvPr id="91" name="Сердце 90"/>
          <p:cNvSpPr/>
          <p:nvPr/>
        </p:nvSpPr>
        <p:spPr>
          <a:xfrm flipV="1">
            <a:off x="2571736" y="5786454"/>
            <a:ext cx="571504" cy="428628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TextBox 94"/>
          <p:cNvSpPr txBox="1"/>
          <p:nvPr/>
        </p:nvSpPr>
        <p:spPr>
          <a:xfrm>
            <a:off x="3929058" y="4643446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сток</a:t>
            </a:r>
            <a:endParaRPr lang="ru-RU" b="1" dirty="0"/>
          </a:p>
        </p:txBody>
      </p:sp>
      <p:cxnSp>
        <p:nvCxnSpPr>
          <p:cNvPr id="99" name="Прямая соединительная линия 98"/>
          <p:cNvCxnSpPr>
            <a:stCxn id="91" idx="0"/>
          </p:cNvCxnSpPr>
          <p:nvPr/>
        </p:nvCxnSpPr>
        <p:spPr>
          <a:xfrm rot="5400000">
            <a:off x="2768191" y="6197222"/>
            <a:ext cx="17859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3143240" y="2857496"/>
            <a:ext cx="21431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испарение</a:t>
            </a:r>
            <a:endParaRPr lang="ru-RU" sz="1400" dirty="0"/>
          </a:p>
        </p:txBody>
      </p:sp>
      <p:sp>
        <p:nvSpPr>
          <p:cNvPr id="101" name="TextBox 100"/>
          <p:cNvSpPr txBox="1"/>
          <p:nvPr/>
        </p:nvSpPr>
        <p:spPr>
          <a:xfrm>
            <a:off x="1928794" y="2928935"/>
            <a:ext cx="7143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В</a:t>
            </a:r>
          </a:p>
          <a:p>
            <a:r>
              <a:rPr lang="ru-RU" sz="1400" dirty="0" smtClean="0"/>
              <a:t>Ы</a:t>
            </a:r>
          </a:p>
          <a:p>
            <a:r>
              <a:rPr lang="ru-RU" sz="1400" dirty="0" smtClean="0"/>
              <a:t>П</a:t>
            </a:r>
          </a:p>
          <a:p>
            <a:r>
              <a:rPr lang="ru-RU" sz="1400" dirty="0" smtClean="0"/>
              <a:t>А</a:t>
            </a:r>
          </a:p>
          <a:p>
            <a:r>
              <a:rPr lang="ru-RU" sz="1400" dirty="0" smtClean="0"/>
              <a:t>Д</a:t>
            </a:r>
          </a:p>
          <a:p>
            <a:r>
              <a:rPr lang="ru-RU" sz="1400" dirty="0" smtClean="0"/>
              <a:t>Е</a:t>
            </a:r>
          </a:p>
          <a:p>
            <a:r>
              <a:rPr lang="ru-RU" sz="1400" dirty="0" smtClean="0"/>
              <a:t>Н</a:t>
            </a:r>
          </a:p>
          <a:p>
            <a:r>
              <a:rPr lang="ru-RU" sz="1400" dirty="0" smtClean="0"/>
              <a:t>И</a:t>
            </a:r>
          </a:p>
          <a:p>
            <a:r>
              <a:rPr lang="ru-RU" sz="1400" dirty="0" smtClean="0"/>
              <a:t>е</a:t>
            </a:r>
            <a:endParaRPr lang="ru-RU" sz="1400" dirty="0"/>
          </a:p>
        </p:txBody>
      </p:sp>
      <p:cxnSp>
        <p:nvCxnSpPr>
          <p:cNvPr id="113" name="Прямая со стрелкой 112"/>
          <p:cNvCxnSpPr/>
          <p:nvPr/>
        </p:nvCxnSpPr>
        <p:spPr>
          <a:xfrm rot="5400000">
            <a:off x="4464843" y="6322239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714348" y="5000636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океан</a:t>
            </a:r>
            <a:endParaRPr lang="ru-RU" dirty="0"/>
          </a:p>
        </p:txBody>
      </p:sp>
      <p:sp>
        <p:nvSpPr>
          <p:cNvPr id="69" name="TextBox 68"/>
          <p:cNvSpPr txBox="1"/>
          <p:nvPr/>
        </p:nvSpPr>
        <p:spPr>
          <a:xfrm>
            <a:off x="7358082" y="5143512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суша</a:t>
            </a:r>
            <a:endParaRPr lang="ru-RU" dirty="0"/>
          </a:p>
        </p:txBody>
      </p:sp>
      <p:sp>
        <p:nvSpPr>
          <p:cNvPr id="72" name="TextBox 71"/>
          <p:cNvSpPr txBox="1"/>
          <p:nvPr/>
        </p:nvSpPr>
        <p:spPr>
          <a:xfrm>
            <a:off x="7358082" y="3571876"/>
            <a:ext cx="1428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Воды суши:</a:t>
            </a:r>
          </a:p>
          <a:p>
            <a:r>
              <a:rPr lang="ru-RU" sz="1200" dirty="0" smtClean="0"/>
              <a:t>реки, озёра, ледники, болота,</a:t>
            </a:r>
          </a:p>
          <a:p>
            <a:r>
              <a:rPr lang="ru-RU" sz="1200" dirty="0" smtClean="0"/>
              <a:t>подземные воды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60" grpId="0"/>
      <p:bldP spid="61" grpId="0"/>
      <p:bldP spid="63" grpId="0"/>
      <p:bldP spid="65" grpId="0"/>
      <p:bldP spid="66" grpId="0"/>
      <p:bldP spid="67" grpId="0"/>
      <p:bldP spid="95" grpId="0"/>
      <p:bldP spid="100" grpId="0"/>
      <p:bldP spid="10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Значение круговорота воды в природе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Blip>
                <a:blip r:embed="rId2"/>
              </a:buBlip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Перенос воды из водоёмов на сушу</a:t>
            </a:r>
          </a:p>
          <a:p>
            <a:pPr>
              <a:buFontTx/>
              <a:buBlip>
                <a:blip r:embed="rId2"/>
              </a:buBlip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Самоочищение воды</a:t>
            </a:r>
          </a:p>
          <a:p>
            <a:pPr>
              <a:buFontTx/>
              <a:buBlip>
                <a:blip r:embed="rId2"/>
              </a:buBlip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Перенос тепла и минеральных солей из океана на сушу</a:t>
            </a:r>
          </a:p>
          <a:p>
            <a:pPr>
              <a:buFontTx/>
              <a:buBlip>
                <a:blip r:embed="rId2"/>
              </a:buBlip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Связь оболочек Земли</a:t>
            </a:r>
          </a:p>
        </p:txBody>
      </p:sp>
      <p:pic>
        <p:nvPicPr>
          <p:cNvPr id="20484" name="Picture 4" descr="J012667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4495800"/>
            <a:ext cx="3028950" cy="1924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432</TotalTime>
  <Words>358</Words>
  <Application>Microsoft Office PowerPoint</Application>
  <PresentationFormat>Экран (4:3)</PresentationFormat>
  <Paragraphs>93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Гидросфера.</vt:lpstr>
      <vt:lpstr>Цели урока</vt:lpstr>
      <vt:lpstr>                  План урока</vt:lpstr>
      <vt:lpstr>Слайд 4</vt:lpstr>
      <vt:lpstr>Слайд 5</vt:lpstr>
      <vt:lpstr>Слайд 6</vt:lpstr>
      <vt:lpstr>Слайд 7</vt:lpstr>
      <vt:lpstr>    Мировой круговорот воды.     Значение</vt:lpstr>
      <vt:lpstr>Значение круговорота воды в природе</vt:lpstr>
      <vt:lpstr>Выводы урока</vt:lpstr>
      <vt:lpstr>                   ТЕСТ</vt:lpstr>
    </vt:vector>
  </TitlesOfParts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Гидросфера.</dc:title>
  <dc:creator>Учитель</dc:creator>
  <cp:lastModifiedBy>Учитель</cp:lastModifiedBy>
  <cp:revision>48</cp:revision>
  <dcterms:created xsi:type="dcterms:W3CDTF">2011-11-21T17:21:22Z</dcterms:created>
  <dcterms:modified xsi:type="dcterms:W3CDTF">2012-01-25T13:51:59Z</dcterms:modified>
</cp:coreProperties>
</file>