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21" r:id="rId2"/>
    <p:sldId id="273" r:id="rId3"/>
    <p:sldId id="257" r:id="rId4"/>
    <p:sldId id="279" r:id="rId5"/>
    <p:sldId id="277" r:id="rId6"/>
    <p:sldId id="317" r:id="rId7"/>
    <p:sldId id="259" r:id="rId8"/>
    <p:sldId id="265" r:id="rId9"/>
    <p:sldId id="261" r:id="rId10"/>
    <p:sldId id="271" r:id="rId11"/>
    <p:sldId id="268" r:id="rId12"/>
    <p:sldId id="312" r:id="rId13"/>
    <p:sldId id="269" r:id="rId14"/>
    <p:sldId id="263" r:id="rId15"/>
    <p:sldId id="308" r:id="rId16"/>
    <p:sldId id="289" r:id="rId17"/>
    <p:sldId id="293" r:id="rId18"/>
    <p:sldId id="287" r:id="rId19"/>
    <p:sldId id="292" r:id="rId20"/>
    <p:sldId id="291" r:id="rId21"/>
    <p:sldId id="288" r:id="rId22"/>
    <p:sldId id="286" r:id="rId23"/>
    <p:sldId id="280" r:id="rId24"/>
    <p:sldId id="275" r:id="rId25"/>
    <p:sldId id="267" r:id="rId26"/>
    <p:sldId id="300" r:id="rId27"/>
    <p:sldId id="295" r:id="rId28"/>
    <p:sldId id="284" r:id="rId29"/>
    <p:sldId id="285" r:id="rId30"/>
    <p:sldId id="322" r:id="rId31"/>
    <p:sldId id="306" r:id="rId32"/>
    <p:sldId id="314" r:id="rId33"/>
    <p:sldId id="316" r:id="rId34"/>
    <p:sldId id="31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37" autoAdjust="0"/>
  </p:normalViewPr>
  <p:slideViewPr>
    <p:cSldViewPr>
      <p:cViewPr>
        <p:scale>
          <a:sx n="80" d="100"/>
          <a:sy n="80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90;&#1090;&#1077;&#1089;&#1090;&#1072;&#1094;&#1080;&#1103;\&#1087;&#1088;&#1086;&#1077;&#1082;&#1090;\&#1101;&#1090;&#1072;&#1087;%203%20&#1087;&#1088;&#1077;&#1082;&#1090;&#1072;(&#1076;&#1080;&#1072;&#1075;&#1088;&#1072;&#1084;&#1084;&#1099;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90;&#1090;&#1077;&#1089;&#1090;&#1072;&#1094;&#1080;&#1103;\&#1087;&#1088;&#1086;&#1077;&#1082;&#1090;\&#1101;&#1090;&#1072;&#1087;%203%20&#1087;&#1088;&#1077;&#1082;&#1090;&#1072;(&#1076;&#1080;&#1072;&#1075;&#1088;&#1072;&#1084;&#1084;&#1099;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90;&#1090;&#1077;&#1089;&#1090;&#1072;&#1094;&#1080;&#1103;\&#1087;&#1088;&#1086;&#1077;&#1082;&#1090;\&#1101;&#1090;&#1072;&#1087;%203%20&#1087;&#1088;&#1077;&#1082;&#1090;&#1072;(&#1076;&#1080;&#1072;&#1075;&#1088;&#1072;&#1084;&#1084;&#1099;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://festival.1september.ru/articles/568540/pril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5.5495323489937104E-2"/>
          <c:y val="0.26888701728589948"/>
          <c:w val="0.77738152517356052"/>
          <c:h val="0.5294679768937165"/>
        </c:manualLayout>
      </c:layout>
      <c:pie3DChart>
        <c:varyColors val="1"/>
        <c:ser>
          <c:idx val="0"/>
          <c:order val="0"/>
          <c:tx>
            <c:strRef>
              <c:f>опрос!$C$7</c:f>
              <c:strCache>
                <c:ptCount val="1"/>
                <c:pt idx="0">
                  <c:v>2. Вы пьете сырую воду?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1632910171988066E-2"/>
                  <c:y val="-0.1241168454157402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3.7965185995658089E-2"/>
                  <c:y val="-0.22832894094737319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9.7078699125229248E-2"/>
                  <c:y val="2.9629422249596391E-3"/>
                </c:manualLayout>
              </c:layout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опрос!$D$8:$D$10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редко</c:v>
                </c:pt>
              </c:strCache>
            </c:strRef>
          </c:cat>
          <c:val>
            <c:numRef>
              <c:f>опрос!$E$8:$E$10</c:f>
              <c:numCache>
                <c:formatCode>0%</c:formatCode>
                <c:ptCount val="3"/>
                <c:pt idx="0">
                  <c:v>0.43000000000000038</c:v>
                </c:pt>
                <c:pt idx="1">
                  <c:v>0.45</c:v>
                </c:pt>
                <c:pt idx="2">
                  <c:v>2.0000000000000052E-2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1692563429571309"/>
          <c:y val="0.2000497809289174"/>
          <c:w val="0.59269944788340834"/>
          <c:h val="0.41106361460287288"/>
        </c:manualLayout>
      </c:layout>
      <c:pie3DChart>
        <c:varyColors val="1"/>
        <c:ser>
          <c:idx val="0"/>
          <c:order val="0"/>
          <c:tx>
            <c:strRef>
              <c:f>опрос!$C$16</c:f>
              <c:strCache>
                <c:ptCount val="1"/>
                <c:pt idx="0">
                  <c:v>4.Ваши предложения по улучшению качества воды: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2.8285214348206492E-3"/>
                  <c:y val="-2.6861805317814017E-2"/>
                </c:manualLayout>
              </c:layout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опрос!$D$17:$D$19</c:f>
              <c:strCache>
                <c:ptCount val="3"/>
                <c:pt idx="0">
                  <c:v>улучшить систему очистки воды</c:v>
                </c:pt>
                <c:pt idx="1">
                  <c:v>сменить трубы</c:v>
                </c:pt>
                <c:pt idx="2">
                  <c:v>мне нет до этого дела </c:v>
                </c:pt>
              </c:strCache>
            </c:strRef>
          </c:cat>
          <c:val>
            <c:numRef>
              <c:f>опрос!$E$17:$E$19</c:f>
              <c:numCache>
                <c:formatCode>0.00%</c:formatCode>
                <c:ptCount val="3"/>
                <c:pt idx="0">
                  <c:v>0.53</c:v>
                </c:pt>
                <c:pt idx="1">
                  <c:v>0.41000000000000031</c:v>
                </c:pt>
                <c:pt idx="2">
                  <c:v>2.0000000000000011E-2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9.1440944881889794E-2"/>
          <c:y val="0.52942367857442862"/>
          <c:w val="0.77045266841644799"/>
          <c:h val="0.44391377838125506"/>
        </c:manualLayout>
      </c:layout>
      <c:spPr>
        <a:gradFill rotWithShape="0">
          <a:gsLst>
            <a:gs pos="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21258772789360225"/>
          <c:w val="0.86657068959205052"/>
          <c:h val="0.59747246696769041"/>
        </c:manualLayout>
      </c:layout>
      <c:pie3DChart>
        <c:varyColors val="1"/>
        <c:ser>
          <c:idx val="0"/>
          <c:order val="0"/>
          <c:tx>
            <c:strRef>
              <c:f>опрос!$C$4</c:f>
              <c:strCache>
                <c:ptCount val="1"/>
                <c:pt idx="0">
                  <c:v>1. Устраивает ли вас качество питьевой воды?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explosion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5746330319822093E-3"/>
                  <c:y val="-0.1686209415922824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6.0653676970934413E-2"/>
                  <c:y val="-0.12506045763955587"/>
                </c:manualLayout>
              </c:layout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опрос!$D$5:$D$6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опрос!$E$5:$E$6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2150331537505182"/>
          <c:y val="0.13985402575508685"/>
          <c:w val="0.69320831606575495"/>
          <c:h val="0.48154627372970776"/>
        </c:manualLayout>
      </c:layout>
      <c:pie3DChart>
        <c:varyColors val="1"/>
        <c:ser>
          <c:idx val="0"/>
          <c:order val="0"/>
          <c:tx>
            <c:strRef>
              <c:f>[pril3.xls]опрос!$C$11</c:f>
              <c:strCache>
                <c:ptCount val="1"/>
                <c:pt idx="0">
                  <c:v>3. Ваш прогноз на ближайшие 20 лет.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9623460528972412E-2"/>
                  <c:y val="-3.9067437998821586E-3"/>
                </c:manualLayout>
              </c:layout>
              <c:showPercent val="1"/>
            </c:dLbl>
            <c:dLbl>
              <c:idx val="1"/>
              <c:layout>
                <c:manualLayout>
                  <c:x val="-3.8923716266235954E-2"/>
                  <c:y val="-4.1456157266056025E-2"/>
                </c:manualLayout>
              </c:layout>
              <c:showPercent val="1"/>
            </c:dLbl>
            <c:dLbl>
              <c:idx val="3"/>
              <c:layout>
                <c:manualLayout>
                  <c:x val="3.2134901406555012E-2"/>
                  <c:y val="-4.4780116771117893E-4"/>
                </c:manualLayout>
              </c:layout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[pril3.xls]опрос!$D$12:$D$15</c:f>
              <c:strCache>
                <c:ptCount val="4"/>
                <c:pt idx="0">
                  <c:v>не знаю</c:v>
                </c:pt>
                <c:pt idx="1">
                  <c:v>буду пить кипячёную воду</c:v>
                </c:pt>
                <c:pt idx="2">
                  <c:v>буду пить и дальше</c:v>
                </c:pt>
                <c:pt idx="3">
                  <c:v>я не доживу до этого </c:v>
                </c:pt>
              </c:strCache>
            </c:strRef>
          </c:cat>
          <c:val>
            <c:numRef>
              <c:f>[pril3.xls]опрос!$E$12:$E$15</c:f>
              <c:numCache>
                <c:formatCode>0%</c:formatCode>
                <c:ptCount val="4"/>
                <c:pt idx="0">
                  <c:v>9.0000000000000024E-2</c:v>
                </c:pt>
                <c:pt idx="1">
                  <c:v>0.16</c:v>
                </c:pt>
                <c:pt idx="2">
                  <c:v>0.67000000000000726</c:v>
                </c:pt>
                <c:pt idx="3">
                  <c:v>8.0000000000000043E-2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3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4.8448335405442716E-2"/>
          <c:y val="0.62360065768616391"/>
          <c:w val="0.81538676896157158"/>
          <c:h val="0.37159443712496726"/>
        </c:manualLayout>
      </c:layout>
      <c:spPr>
        <a:gradFill rotWithShape="0">
          <a:gsLst>
            <a:gs pos="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chemeClr val="lt1"/>
        </a:solidFill>
        <a:ln w="25400" cap="flat" cmpd="sng" algn="ctr">
          <a:noFill/>
          <a:prstDash val="solid"/>
        </a:ln>
        <a:effectLst/>
      </c:spPr>
    </c:sideWall>
    <c:backWall>
      <c:spPr>
        <a:solidFill>
          <a:schemeClr val="lt1"/>
        </a:solidFill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10469314079422433"/>
          <c:y val="3.6437246963562951E-2"/>
          <c:w val="0.6101083032491007"/>
          <c:h val="0.8744939271255085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Веселый и жизнерадостный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Уставший, но довольный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0.42000000000000032</c:v>
                </c:pt>
              </c:numCache>
            </c:numRef>
          </c:val>
        </c:ser>
        <c:gapDepth val="0"/>
        <c:shape val="box"/>
        <c:axId val="85299584"/>
        <c:axId val="85301120"/>
        <c:axId val="0"/>
      </c:bar3DChart>
      <c:catAx>
        <c:axId val="8529958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5301120"/>
        <c:crosses val="autoZero"/>
        <c:auto val="1"/>
        <c:lblAlgn val="ctr"/>
        <c:lblOffset val="100"/>
        <c:tickLblSkip val="1"/>
        <c:tickMarkSkip val="1"/>
      </c:catAx>
      <c:valAx>
        <c:axId val="853011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299584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0002523303288111"/>
          <c:y val="0.34526915653052948"/>
          <c:w val="0.25812274368231047"/>
          <c:h val="0.31983805668016196"/>
        </c:manualLayout>
      </c:layout>
      <c:spPr>
        <a:noFill/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9CA17-648A-40C3-BE96-52E1E7C0B2CB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A6C8-C8B3-4733-9600-A17236A76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A6C8-C8B3-4733-9600-A17236A76ED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A6C8-C8B3-4733-9600-A17236A76ED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5905A-220D-408A-A14C-E873FB9FD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154EC2-59F2-45C0-9900-DE01AA2FC2A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3757D7-BC93-4834-B826-D761D93FA7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27&amp;ed=1&amp;text=%D1%88%D0%BA%D0%BE%D0%BB%D0%B0&amp;spsite=fake-026-402204.ru&amp;img_url=1klassa.ucoz.ru/_ph/5/2/332778967.jpg&amp;rpt=simag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images.yandex.ru/search?p=2&amp;ed=1&amp;text=%D1%88%D0%BA%D0%BE%D0%BB%D1%8C%D0%BD%D1%8B%D0%B9%20%D0%B7%D0%B2%D0%BE%D0%BD%D0%BE%D0%BA%20%D0%BA%D0%B0%D1%80%D1%82%D0%B8%D0%BD%D0%BA%D0%B8&amp;spsite=fake-053-294771.ru&amp;img_url=www.school404-2009.ucoz.ru/oformlenie/2997.gif&amp;rpt=simage&amp;nl=1" TargetMode="Externa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2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hyperlink" Target="http://images.yandex.ru/search?p=27&amp;ed=1&amp;text=%D1%88%D0%BA%D0%BE%D0%BB%D0%B0&amp;spsite=fake-026-402204.ru&amp;img_url=1klassa.ucoz.ru/_ph/5/2/332778967.jpg&amp;rpt=simage" TargetMode="Externa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wmf"/><Relationship Id="rId7" Type="http://schemas.openxmlformats.org/officeDocument/2006/relationships/image" Target="../media/image69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851648" cy="1071570"/>
          </a:xfrm>
        </p:spPr>
        <p:txBody>
          <a:bodyPr>
            <a:noAutofit/>
          </a:bodyPr>
          <a:lstStyle/>
          <a:p>
            <a:pPr algn="ctr" eaLnBrk="1" hangingPunct="1"/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843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143932" cy="1214446"/>
          </a:xfrm>
        </p:spPr>
        <p:txBody>
          <a:bodyPr>
            <a:noAutofit/>
          </a:bodyPr>
          <a:lstStyle/>
          <a:p>
            <a:pPr marR="0"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Гафарова Валентина Николаевна</a:t>
            </a:r>
            <a:endParaRPr lang="ru-RU" sz="900" dirty="0" smtClean="0">
              <a:latin typeface="Arial" pitchFamily="34" charset="0"/>
            </a:endParaRP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квалификационная категория</a:t>
            </a: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МКОУ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«Радофинниковская ООШ»</a:t>
            </a: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9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Образование:  высшее ПГУ им. М.Горького г. Пермь</a:t>
            </a:r>
            <a:endParaRPr lang="ru-RU" sz="9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Специальность: учитель начальных классов и географии</a:t>
            </a:r>
            <a:endParaRPr lang="ru-RU" sz="9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R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Педагогический стаж  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28 лет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0659" name="WordArt 3"/>
          <p:cNvSpPr>
            <a:spLocks noChangeArrowheads="1" noChangeShapeType="1" noTextEdit="1"/>
          </p:cNvSpPr>
          <p:nvPr/>
        </p:nvSpPr>
        <p:spPr bwMode="auto">
          <a:xfrm>
            <a:off x="3143240" y="4143380"/>
            <a:ext cx="4786346" cy="7762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18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4292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сжатые фотки\Фото\SAM_035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642918"/>
            <a:ext cx="364333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706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4619628" cy="4953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Сплочение детского коллектива.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Воспитание у детей любви к близким людям.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Проявление уважительного отношения к старшим.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Развитие активности детей, их творческих способностей.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Развитие навыков самостоятельности в самоуправлении.</a:t>
            </a:r>
          </a:p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Активное участие родителей в жизни класса и школы.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32011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Ожидаемые результаты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3489" name="Picture 1" descr="F:\сжатые фотки\утренник\DSC_0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571612"/>
            <a:ext cx="3282802" cy="2286016"/>
          </a:xfrm>
          <a:prstGeom prst="rect">
            <a:avLst/>
          </a:prstGeom>
          <a:noFill/>
        </p:spPr>
      </p:pic>
      <p:pic>
        <p:nvPicPr>
          <p:cNvPr id="63492" name="Picture 4" descr="F:\сжатые фотки\Фото\SAM_03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071942"/>
            <a:ext cx="3348046" cy="25110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382000" cy="2214554"/>
          </a:xfrm>
        </p:spPr>
        <p:txBody>
          <a:bodyPr>
            <a:normAutofit fontScale="90000"/>
          </a:bodyPr>
          <a:lstStyle/>
          <a:p>
            <a:pPr marL="762000" indent="-762000" algn="ctr"/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 окончанию начальной школы у учащихся должен  сформироваться следующий личностный потенциал</a:t>
            </a:r>
            <a:r>
              <a:rPr lang="ru-RU" sz="3600" dirty="0" smtClean="0">
                <a:solidFill>
                  <a:srgbClr val="0A36B2"/>
                </a:solidFill>
              </a:rPr>
              <a:t/>
            </a:r>
            <a:br>
              <a:rPr lang="ru-RU" sz="3600" dirty="0" smtClean="0">
                <a:solidFill>
                  <a:srgbClr val="0A36B2"/>
                </a:solidFill>
              </a:rPr>
            </a:br>
            <a:endParaRPr lang="ru-RU" sz="3600" dirty="0" smtClean="0">
              <a:solidFill>
                <a:srgbClr val="0A36B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00240"/>
            <a:ext cx="8153400" cy="417196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Нравственный потенциал.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Познавательный потенциал.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Коммуникативный потенциал.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Трудовой потенциал.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Физический потенциал.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Творческий  потенциал.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3197451" cy="246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000108"/>
            <a:ext cx="7286676" cy="545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9"/>
            <a:ext cx="821537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Модель </a:t>
            </a:r>
            <a:r>
              <a:rPr lang="ru-RU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выпусника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начальной школы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441" name="Picture 1" descr="i?id=40519939-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187328"/>
            <a:ext cx="1714502" cy="14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i?id=2677233-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357826"/>
            <a:ext cx="1681165" cy="11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 rot="16200000" flipH="1">
            <a:off x="2933700" y="3086100"/>
            <a:ext cx="3048000" cy="76200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4" name="Oval 12" descr="Букет"/>
          <p:cNvSpPr>
            <a:spLocks noChangeArrowheads="1"/>
          </p:cNvSpPr>
          <p:nvPr/>
        </p:nvSpPr>
        <p:spPr bwMode="auto">
          <a:xfrm>
            <a:off x="3071802" y="2571744"/>
            <a:ext cx="2590800" cy="1295400"/>
          </a:xfrm>
          <a:prstGeom prst="ellipse">
            <a:avLst/>
          </a:prstGeom>
          <a:gradFill rotWithShape="1">
            <a:gsLst>
              <a:gs pos="0">
                <a:srgbClr val="A88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>
              <a:latin typeface="Comic Sans MS" pitchFamily="66" charset="0"/>
              <a:cs typeface="Arial" charset="0"/>
            </a:endParaRPr>
          </a:p>
        </p:txBody>
      </p:sp>
      <p:sp>
        <p:nvSpPr>
          <p:cNvPr id="110603" name="Oval 11" descr="Букет"/>
          <p:cNvSpPr>
            <a:spLocks noChangeArrowheads="1"/>
          </p:cNvSpPr>
          <p:nvPr/>
        </p:nvSpPr>
        <p:spPr bwMode="auto">
          <a:xfrm>
            <a:off x="3071802" y="4800600"/>
            <a:ext cx="2786082" cy="1682750"/>
          </a:xfrm>
          <a:prstGeom prst="ellipse">
            <a:avLst/>
          </a:prstGeom>
          <a:gradFill rotWithShape="1">
            <a:gsLst>
              <a:gs pos="0">
                <a:srgbClr val="A88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>
              <a:latin typeface="Comic Sans MS" pitchFamily="66" charset="0"/>
              <a:cs typeface="Arial" charset="0"/>
            </a:endParaRPr>
          </a:p>
        </p:txBody>
      </p:sp>
      <p:sp>
        <p:nvSpPr>
          <p:cNvPr id="2" name="Oval 12" descr="Букет"/>
          <p:cNvSpPr>
            <a:spLocks noChangeArrowheads="1"/>
          </p:cNvSpPr>
          <p:nvPr/>
        </p:nvSpPr>
        <p:spPr bwMode="auto">
          <a:xfrm>
            <a:off x="642910" y="4429132"/>
            <a:ext cx="2590800" cy="1295400"/>
          </a:xfrm>
          <a:prstGeom prst="ellipse">
            <a:avLst/>
          </a:prstGeom>
          <a:gradFill rotWithShape="1">
            <a:gsLst>
              <a:gs pos="0">
                <a:srgbClr val="A88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>
              <a:latin typeface="Comic Sans MS" pitchFamily="66" charset="0"/>
              <a:cs typeface="Arial" charset="0"/>
            </a:endParaRPr>
          </a:p>
        </p:txBody>
      </p:sp>
      <p:sp>
        <p:nvSpPr>
          <p:cNvPr id="110596" name="Text Box 4" descr="25%"/>
          <p:cNvSpPr txBox="1">
            <a:spLocks noChangeArrowheads="1"/>
          </p:cNvSpPr>
          <p:nvPr/>
        </p:nvSpPr>
        <p:spPr bwMode="auto">
          <a:xfrm>
            <a:off x="1571604" y="357166"/>
            <a:ext cx="5857916" cy="535083"/>
          </a:xfrm>
          <a:prstGeom prst="rect">
            <a:avLst/>
          </a:prstGeom>
          <a:pattFill prst="pct25">
            <a:fgClr>
              <a:srgbClr val="A88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Работа с родителями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286116" y="4929198"/>
            <a:ext cx="207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cs typeface="Arial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Arial" charset="0"/>
              </a:rPr>
              <a:t>            </a:t>
            </a:r>
            <a:endParaRPr lang="ru-RU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" name="Oval 12" descr="Букет"/>
          <p:cNvSpPr>
            <a:spLocks noChangeArrowheads="1"/>
          </p:cNvSpPr>
          <p:nvPr/>
        </p:nvSpPr>
        <p:spPr bwMode="auto">
          <a:xfrm>
            <a:off x="785786" y="3214686"/>
            <a:ext cx="2590800" cy="1295400"/>
          </a:xfrm>
          <a:prstGeom prst="ellipse">
            <a:avLst/>
          </a:prstGeom>
          <a:gradFill rotWithShape="1">
            <a:gsLst>
              <a:gs pos="0">
                <a:srgbClr val="A88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>
              <a:latin typeface="Comic Sans MS" pitchFamily="66" charset="0"/>
              <a:cs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28662" y="3071810"/>
            <a:ext cx="2209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>
              <a:cs typeface="Arial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Arial" charset="0"/>
              </a:rPr>
              <a:t>Тематические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Arial" charset="0"/>
              </a:rPr>
              <a:t>вечера</a:t>
            </a:r>
            <a:endParaRPr lang="ru-RU" sz="2400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28662" y="4429132"/>
            <a:ext cx="2089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dirty="0">
              <a:cs typeface="Arial" charset="0"/>
            </a:endParaRPr>
          </a:p>
          <a:p>
            <a:r>
              <a:rPr lang="ru-RU" sz="2800" b="1" dirty="0">
                <a:latin typeface="Times New Roman" pitchFamily="18" charset="0"/>
                <a:cs typeface="Arial" charset="0"/>
              </a:rPr>
              <a:t>Собрания</a:t>
            </a:r>
            <a:r>
              <a:rPr lang="ru-RU" sz="2800" b="1" dirty="0"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6" name="Oval 12" descr="Букет"/>
          <p:cNvSpPr>
            <a:spLocks noChangeArrowheads="1"/>
          </p:cNvSpPr>
          <p:nvPr/>
        </p:nvSpPr>
        <p:spPr bwMode="auto">
          <a:xfrm>
            <a:off x="5572132" y="3071810"/>
            <a:ext cx="2590800" cy="1295400"/>
          </a:xfrm>
          <a:prstGeom prst="ellipse">
            <a:avLst/>
          </a:prstGeom>
          <a:gradFill rotWithShape="1">
            <a:gsLst>
              <a:gs pos="0">
                <a:srgbClr val="A88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>
              <a:latin typeface="Comic Sans MS" pitchFamily="66" charset="0"/>
              <a:cs typeface="Arial" charset="0"/>
            </a:endParaRPr>
          </a:p>
        </p:txBody>
      </p:sp>
      <p:sp>
        <p:nvSpPr>
          <p:cNvPr id="31758" name="Text Box 8"/>
          <p:cNvSpPr txBox="1">
            <a:spLocks noChangeArrowheads="1"/>
          </p:cNvSpPr>
          <p:nvPr/>
        </p:nvSpPr>
        <p:spPr bwMode="auto">
          <a:xfrm>
            <a:off x="6000760" y="3429000"/>
            <a:ext cx="177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Arial" charset="0"/>
              </a:rPr>
              <a:t>Экскурсии</a:t>
            </a:r>
            <a:endParaRPr lang="ru-RU" sz="2400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76600" y="2819400"/>
            <a:ext cx="2145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Arial" charset="0"/>
              </a:rPr>
              <a:t>Праздники</a:t>
            </a:r>
            <a:r>
              <a:rPr lang="ru-RU" sz="2800" b="1" dirty="0" smtClean="0">
                <a:latin typeface="Comic Sans MS" pitchFamily="66" charset="0"/>
                <a:cs typeface="Arial" charset="0"/>
              </a:rPr>
              <a:t> </a:t>
            </a:r>
            <a:endParaRPr lang="ru-RU" sz="2800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110605" name="Oval 13" descr="Букет"/>
          <p:cNvSpPr>
            <a:spLocks noChangeArrowheads="1"/>
          </p:cNvSpPr>
          <p:nvPr/>
        </p:nvSpPr>
        <p:spPr bwMode="auto">
          <a:xfrm>
            <a:off x="5500694" y="4357694"/>
            <a:ext cx="2743200" cy="1371600"/>
          </a:xfrm>
          <a:prstGeom prst="ellipse">
            <a:avLst/>
          </a:prstGeom>
          <a:gradFill rotWithShape="1">
            <a:gsLst>
              <a:gs pos="0">
                <a:srgbClr val="A88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Анкетирование  </a:t>
            </a:r>
            <a:endParaRPr lang="ru-RU" sz="2400" b="1" dirty="0">
              <a:latin typeface="Times New Roman" pitchFamily="18" charset="0"/>
            </a:endParaRPr>
          </a:p>
          <a:p>
            <a:pPr algn="ctr"/>
            <a:endParaRPr lang="ru-RU" sz="24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636"/>
            <a:ext cx="214314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57158" y="714356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просветительская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научить родителей видеть и понимать изменения, происходящие с детьми.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консультативная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совместный педагогический поиск методов эффективного воздействия на детей в процессе приобретения ими общественных и учебных навыков.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коммуникативная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родительского коллектива эмоциональными впечатлениями, опытом культуры взаимодействия детей и родителей.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4" grpId="0" animBg="1"/>
      <p:bldP spid="110603" grpId="0" animBg="1"/>
      <p:bldP spid="2" grpId="0" animBg="1"/>
      <p:bldP spid="110596" grpId="0" animBg="1"/>
      <p:bldP spid="110601" grpId="0"/>
      <p:bldP spid="3" grpId="0" animBg="1"/>
      <p:bldP spid="4" grpId="0"/>
      <p:bldP spid="5" grpId="0"/>
      <p:bldP spid="6" grpId="0" animBg="1"/>
      <p:bldP spid="31758" grpId="0"/>
      <p:bldP spid="8" grpId="0"/>
      <p:bldP spid="1106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Диагностика </a:t>
            </a:r>
            <a:endParaRPr lang="ru-RU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4329114" cy="47529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1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Цели </a:t>
            </a:r>
            <a:r>
              <a:rPr lang="ru-RU" sz="4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диагностики: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степени сплоченности детского коллектива – школьного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уровня воспитанности членов детского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ценностных ориентиров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интеллектуальных способностей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уровня развития классного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коллектива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физического здоровья классного коллектива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уровня удовлетворённости родителей работой педагога</a:t>
            </a: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9524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643174" y="381000"/>
            <a:ext cx="55721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Здоровье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85720" y="5072074"/>
            <a:ext cx="8424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dirty="0">
                <a:cs typeface="Times New Roman" pitchFamily="18" charset="0"/>
              </a:rPr>
              <a:t>	</a:t>
            </a:r>
          </a:p>
        </p:txBody>
      </p:sp>
      <p:pic>
        <p:nvPicPr>
          <p:cNvPr id="7" name="Picture 4" descr="S8301474_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86314" y="1357298"/>
            <a:ext cx="3143272" cy="2357661"/>
          </a:xfrm>
          <a:prstGeom prst="rect">
            <a:avLst/>
          </a:prstGeom>
          <a:noFill/>
          <a:ln/>
        </p:spPr>
      </p:pic>
      <p:pic>
        <p:nvPicPr>
          <p:cNvPr id="8" name="Picture 4" descr="S730059_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3929066"/>
            <a:ext cx="3500462" cy="2625578"/>
          </a:xfrm>
          <a:prstGeom prst="rect">
            <a:avLst/>
          </a:prstGeom>
          <a:noFill/>
          <a:ln/>
        </p:spPr>
      </p:pic>
      <p:pic>
        <p:nvPicPr>
          <p:cNvPr id="10" name="Рисунок 9" descr="S730076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857629"/>
            <a:ext cx="3643338" cy="264320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42984"/>
            <a:ext cx="3304584" cy="22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57256"/>
          </a:xfrm>
        </p:spPr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Нравственность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4071942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S730224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285860"/>
            <a:ext cx="3714776" cy="2571768"/>
          </a:xfrm>
          <a:prstGeom prst="rect">
            <a:avLst/>
          </a:prstGeom>
          <a:noFill/>
        </p:spPr>
      </p:pic>
      <p:pic>
        <p:nvPicPr>
          <p:cNvPr id="10" name="Содержимое 3" descr="C:\Documents and Settings\Учитель\Рабочий стол\все фотки\ВН\2012 год зоопредставление\DSC02091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7194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3" y="357166"/>
            <a:ext cx="21711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857752" y="350043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14422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857232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57200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Семья</a:t>
            </a: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dirty="0"/>
          </a:p>
        </p:txBody>
      </p:sp>
      <p:pic>
        <p:nvPicPr>
          <p:cNvPr id="1027" name="Picture 3" descr="F:\сжатые фотки\01.09.2012\IMG_4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4572033" cy="3429024"/>
          </a:xfrm>
          <a:prstGeom prst="rect">
            <a:avLst/>
          </a:prstGeom>
          <a:noFill/>
        </p:spPr>
      </p:pic>
      <p:pic>
        <p:nvPicPr>
          <p:cNvPr id="10" name="Рисунок 9" descr="F:\сжатые фотки\01.09.2012\DSCN155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357562"/>
            <a:ext cx="40697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714884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57166"/>
            <a:ext cx="1695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аттестация\фотки\DSC028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00826" y="714356"/>
            <a:ext cx="2357454" cy="1798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4" descr="F:\аттестация\фотки\DSC028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2786058"/>
            <a:ext cx="2357454" cy="178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аттестация\фотки\DSC028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6429388" y="4714884"/>
            <a:ext cx="2427316" cy="1870364"/>
          </a:xfrm>
          <a:noFill/>
        </p:spPr>
      </p:pic>
      <p:graphicFrame>
        <p:nvGraphicFramePr>
          <p:cNvPr id="12" name="Chart 1"/>
          <p:cNvGraphicFramePr>
            <a:graphicFrameLocks/>
          </p:cNvGraphicFramePr>
          <p:nvPr/>
        </p:nvGraphicFramePr>
        <p:xfrm>
          <a:off x="3071802" y="2571744"/>
          <a:ext cx="3143272" cy="12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3428992" y="4357694"/>
          <a:ext cx="271464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2"/>
          <p:cNvGraphicFramePr>
            <a:graphicFrameLocks/>
          </p:cNvGraphicFramePr>
          <p:nvPr/>
        </p:nvGraphicFramePr>
        <p:xfrm>
          <a:off x="285720" y="1928802"/>
          <a:ext cx="2786082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4282" y="1285860"/>
            <a:ext cx="340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Устраивает ли вас качество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2143116"/>
            <a:ext cx="241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пьёте сырую воду?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407194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Ваши предложения по улучшению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Chart 5"/>
          <p:cNvGraphicFramePr>
            <a:graphicFrameLocks/>
          </p:cNvGraphicFramePr>
          <p:nvPr/>
        </p:nvGraphicFramePr>
        <p:xfrm>
          <a:off x="357158" y="4000504"/>
          <a:ext cx="289560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034" y="364331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 прогноз на ближайшие 20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8" y="1000108"/>
            <a:ext cx="333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Проект «Вода в моём посёлке»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357166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Краеведение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851648" cy="107157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</a:rPr>
              <a:t>Программа  воспитательной работы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843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7286676" cy="857256"/>
          </a:xfrm>
        </p:spPr>
        <p:txBody>
          <a:bodyPr>
            <a:no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572296" cy="44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32654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WordArt 3"/>
          <p:cNvSpPr>
            <a:spLocks noChangeArrowheads="1" noChangeShapeType="1" noTextEdit="1"/>
          </p:cNvSpPr>
          <p:nvPr/>
        </p:nvSpPr>
        <p:spPr bwMode="auto">
          <a:xfrm>
            <a:off x="3143240" y="4143380"/>
            <a:ext cx="3933825" cy="7762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ПЛАНЕТА ДРУЖБЫ</a:t>
            </a:r>
            <a:endParaRPr lang="ru-RU" sz="18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706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Общение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2212991" cy="3845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Documents and Settings\Учитель\Рабочий стол\выпускной\выпуск\IMG_118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285728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1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4572008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500174"/>
            <a:ext cx="3786214" cy="274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IMG_03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2500306"/>
            <a:ext cx="3071834" cy="2007815"/>
          </a:xfrm>
          <a:prstGeom prst="rect">
            <a:avLst/>
          </a:prstGeom>
          <a:noFill/>
          <a:ln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714884"/>
            <a:ext cx="2847672" cy="193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Новая папка\IMG_387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290" y="928670"/>
            <a:ext cx="6643734" cy="5929330"/>
          </a:xfrm>
          <a:prstGeom prst="rect">
            <a:avLst/>
          </a:prstGeom>
          <a:noFill/>
        </p:spPr>
      </p:pic>
      <p:pic>
        <p:nvPicPr>
          <p:cNvPr id="16388" name="Picture 4" descr="F:\Новая папка\IMG_2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196" y="928670"/>
            <a:ext cx="6951628" cy="5929330"/>
          </a:xfrm>
          <a:prstGeom prst="rect">
            <a:avLst/>
          </a:prstGeom>
          <a:noFill/>
        </p:spPr>
      </p:pic>
      <p:pic>
        <p:nvPicPr>
          <p:cNvPr id="11" name="Picture 3" descr="F:\Новая папка\IMG_2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928670"/>
            <a:ext cx="6929486" cy="5929330"/>
          </a:xfrm>
          <a:prstGeom prst="rect">
            <a:avLst/>
          </a:prstGeom>
          <a:noFill/>
        </p:spPr>
      </p:pic>
      <p:pic>
        <p:nvPicPr>
          <p:cNvPr id="14" name="Picture 1" descr="F:\Новая папка\IMG_4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960846"/>
            <a:ext cx="4787495" cy="58971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072098" cy="571504"/>
          </a:xfrm>
        </p:spPr>
        <p:txBody>
          <a:bodyPr>
            <a:noAutofit/>
          </a:bodyPr>
          <a:lstStyle/>
          <a:p>
            <a:pPr algn="ctr"/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Содержимое 14" descr="H:\сжатые фотки\Фото\SAM_0356.JPG"/>
          <p:cNvPicPr>
            <a:picLocks noGrp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42910" y="1000108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Новая папка\IMG_23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3" y="928671"/>
            <a:ext cx="5857916" cy="5925862"/>
          </a:xfrm>
          <a:prstGeom prst="rect">
            <a:avLst/>
          </a:prstGeom>
          <a:noFill/>
        </p:spPr>
      </p:pic>
      <p:pic>
        <p:nvPicPr>
          <p:cNvPr id="16390" name="Picture 6" descr="F:\Новая папка\IMG_5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954" y="975209"/>
            <a:ext cx="7783698" cy="57399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Учитель + ученик + родители = МЫ</a:t>
            </a:r>
            <a:endParaRPr lang="ru-RU" sz="3200" dirty="0"/>
          </a:p>
        </p:txBody>
      </p:sp>
      <p:pic>
        <p:nvPicPr>
          <p:cNvPr id="3076" name="Picture 4" descr="C:\Documents and Settings\User\Мои документы\01.09.2012\DSCN15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3410260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428736"/>
            <a:ext cx="2286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Мы все когда-то в первый класс</a:t>
            </a:r>
          </a:p>
          <a:p>
            <a:pPr>
              <a:spcBef>
                <a:spcPct val="50000"/>
              </a:spcBef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Приходили в первый раз. 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Учитель\Рабочий стол\все фотки\1 сентября 2010г линейка\IMG_135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857628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6248" y="3143248"/>
            <a:ext cx="4497370" cy="3714752"/>
          </a:xfrm>
          <a:prstGeom prst="rect">
            <a:avLst/>
          </a:prstGeom>
          <a:noFill/>
          <a:ln/>
        </p:spPr>
      </p:pic>
      <p:pic>
        <p:nvPicPr>
          <p:cNvPr id="7" name="Picture 10" descr="i?id=40519939-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1571612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Наш класс</a:t>
            </a:r>
            <a:endParaRPr lang="ru-RU" dirty="0"/>
          </a:p>
        </p:txBody>
      </p:sp>
      <p:pic>
        <p:nvPicPr>
          <p:cNvPr id="5122" name="Picture 2" descr="C:\Documents and Settings\User\Мои документы\01.09.2012\DSCN1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00100" y="1571612"/>
            <a:ext cx="7461192" cy="49673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6327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372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И ЭТО 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ВСЁ 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О НАС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42910" y="1857364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Мальчики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-5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42910" y="1428736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Девочки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411413" y="981075"/>
            <a:ext cx="4033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 классе-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12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учеников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42910" y="2214554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68538" y="3141663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857356" y="2285992"/>
            <a:ext cx="35290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2002г - 2 человека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2003г – 4 человека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2004г – 1 человек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2005г – 6 человек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57158" y="3714752"/>
            <a:ext cx="54292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проживания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Радофинниково       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Тосненский район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                   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Евразия                 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Солнечная система        Галактика:  Млечный путь</a:t>
            </a:r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  <p:pic>
        <p:nvPicPr>
          <p:cNvPr id="7183" name="Picture 15" descr="Вес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500174"/>
            <a:ext cx="3779837" cy="3014662"/>
          </a:xfrm>
          <a:prstGeom prst="rect">
            <a:avLst/>
          </a:prstGeom>
          <a:noFill/>
        </p:spPr>
      </p:pic>
      <p:pic>
        <p:nvPicPr>
          <p:cNvPr id="7188" name="Picture 20" descr="ind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143380"/>
            <a:ext cx="1677553" cy="2351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18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7651" name="Oval 17"/>
          <p:cNvSpPr>
            <a:spLocks noChangeArrowheads="1"/>
          </p:cNvSpPr>
          <p:nvPr/>
        </p:nvSpPr>
        <p:spPr bwMode="auto">
          <a:xfrm>
            <a:off x="3357554" y="3214686"/>
            <a:ext cx="2857500" cy="1119188"/>
          </a:xfrm>
          <a:prstGeom prst="ellipse">
            <a:avLst/>
          </a:prstGeom>
          <a:solidFill>
            <a:srgbClr val="FF66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Староста</a:t>
            </a:r>
            <a:endParaRPr lang="ru-RU" sz="900" b="1" dirty="0"/>
          </a:p>
          <a:p>
            <a:pPr algn="r" eaLnBrk="0" hangingPunct="0"/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Васильева</a:t>
            </a:r>
          </a:p>
          <a:p>
            <a:pPr algn="r" eaLnBrk="0" hangingPunct="0"/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 Кристина</a:t>
            </a:r>
            <a:endParaRPr lang="ru-RU" b="1" dirty="0"/>
          </a:p>
        </p:txBody>
      </p:sp>
      <p:sp>
        <p:nvSpPr>
          <p:cNvPr id="27652" name="Oval 16"/>
          <p:cNvSpPr>
            <a:spLocks noChangeArrowheads="1"/>
          </p:cNvSpPr>
          <p:nvPr/>
        </p:nvSpPr>
        <p:spPr bwMode="auto">
          <a:xfrm>
            <a:off x="152400" y="1524000"/>
            <a:ext cx="2628900" cy="14859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Calibri" pitchFamily="34" charset="0"/>
                <a:cs typeface="Times New Roman" pitchFamily="18" charset="0"/>
              </a:rPr>
              <a:t>Цветовод</a:t>
            </a:r>
            <a:endParaRPr lang="ru-RU" sz="900" b="1" dirty="0"/>
          </a:p>
          <a:p>
            <a:pPr algn="ctr" eaLnBrk="0" hangingPunct="0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Машина Ксения</a:t>
            </a:r>
            <a:endParaRPr lang="ru-RU" b="1" dirty="0"/>
          </a:p>
        </p:txBody>
      </p:sp>
      <p:sp>
        <p:nvSpPr>
          <p:cNvPr id="27653" name="Oval 15"/>
          <p:cNvSpPr>
            <a:spLocks noChangeArrowheads="1"/>
          </p:cNvSpPr>
          <p:nvPr/>
        </p:nvSpPr>
        <p:spPr bwMode="auto">
          <a:xfrm>
            <a:off x="142844" y="4000504"/>
            <a:ext cx="2628900" cy="1600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Ответственный за дежурство к классе</a:t>
            </a:r>
          </a:p>
          <a:p>
            <a:pPr algn="ctr"/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Матвеева Екатерина</a:t>
            </a:r>
            <a:endParaRPr lang="ru-RU" b="1" dirty="0"/>
          </a:p>
        </p:txBody>
      </p:sp>
      <p:sp>
        <p:nvSpPr>
          <p:cNvPr id="27654" name="Oval 14"/>
          <p:cNvSpPr>
            <a:spLocks noChangeArrowheads="1"/>
          </p:cNvSpPr>
          <p:nvPr/>
        </p:nvSpPr>
        <p:spPr bwMode="auto">
          <a:xfrm>
            <a:off x="3071802" y="1285860"/>
            <a:ext cx="2971800" cy="16002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r>
              <a:rPr lang="ru-RU" b="1" dirty="0">
                <a:latin typeface="Calibri" pitchFamily="34" charset="0"/>
                <a:cs typeface="Times New Roman" pitchFamily="18" charset="0"/>
              </a:rPr>
              <a:t>Классный руководитель</a:t>
            </a:r>
            <a:endParaRPr lang="ru-RU" b="1" dirty="0"/>
          </a:p>
        </p:txBody>
      </p:sp>
      <p:sp>
        <p:nvSpPr>
          <p:cNvPr id="27655" name="Oval 13"/>
          <p:cNvSpPr>
            <a:spLocks noChangeArrowheads="1"/>
          </p:cNvSpPr>
          <p:nvPr/>
        </p:nvSpPr>
        <p:spPr bwMode="auto">
          <a:xfrm>
            <a:off x="3214678" y="4857760"/>
            <a:ext cx="2971800" cy="1714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Санитар</a:t>
            </a:r>
            <a:endParaRPr lang="ru-RU" sz="900" b="1" dirty="0"/>
          </a:p>
          <a:p>
            <a:pPr algn="ctr" eaLnBrk="0" hangingPunct="0"/>
            <a:r>
              <a:rPr lang="ru-RU" b="1" dirty="0" err="1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Стрельцова</a:t>
            </a: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Дарья</a:t>
            </a:r>
            <a:endParaRPr lang="ru-RU" b="1" dirty="0"/>
          </a:p>
        </p:txBody>
      </p:sp>
      <p:sp>
        <p:nvSpPr>
          <p:cNvPr id="27656" name="Oval 12"/>
          <p:cNvSpPr>
            <a:spLocks noChangeArrowheads="1"/>
          </p:cNvSpPr>
          <p:nvPr/>
        </p:nvSpPr>
        <p:spPr bwMode="auto">
          <a:xfrm>
            <a:off x="6286512" y="1500174"/>
            <a:ext cx="2857488" cy="148590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Ответственный за сохранность мебели</a:t>
            </a:r>
          </a:p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Бурова Виктория</a:t>
            </a:r>
          </a:p>
          <a:p>
            <a:pPr algn="ctr"/>
            <a:endParaRPr lang="ru-RU" dirty="0"/>
          </a:p>
        </p:txBody>
      </p:sp>
      <p:sp>
        <p:nvSpPr>
          <p:cNvPr id="27657" name="Oval 11"/>
          <p:cNvSpPr>
            <a:spLocks noChangeArrowheads="1"/>
          </p:cNvSpPr>
          <p:nvPr/>
        </p:nvSpPr>
        <p:spPr bwMode="auto">
          <a:xfrm>
            <a:off x="6324600" y="4038600"/>
            <a:ext cx="2628900" cy="1714500"/>
          </a:xfrm>
          <a:prstGeom prst="ellipse">
            <a:avLst/>
          </a:prstGeom>
          <a:solidFill>
            <a:srgbClr val="00FF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Спортивный организатор</a:t>
            </a:r>
            <a:endParaRPr lang="ru-RU" sz="900" b="1" dirty="0"/>
          </a:p>
          <a:p>
            <a:pPr algn="ctr" eaLnBrk="0" hangingPunct="0"/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Абрамов Никита</a:t>
            </a:r>
            <a:endParaRPr lang="ru-RU" b="1" dirty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2343150" y="2838450"/>
            <a:ext cx="11430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9"/>
          <p:cNvSpPr>
            <a:spLocks noChangeShapeType="1"/>
          </p:cNvSpPr>
          <p:nvPr/>
        </p:nvSpPr>
        <p:spPr bwMode="auto">
          <a:xfrm flipH="1">
            <a:off x="2590800" y="4038600"/>
            <a:ext cx="7620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8"/>
          <p:cNvSpPr>
            <a:spLocks noChangeShapeType="1"/>
          </p:cNvSpPr>
          <p:nvPr/>
        </p:nvSpPr>
        <p:spPr bwMode="auto">
          <a:xfrm flipH="1">
            <a:off x="4724400" y="2873375"/>
            <a:ext cx="19050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7"/>
          <p:cNvSpPr>
            <a:spLocks noChangeShapeType="1"/>
          </p:cNvSpPr>
          <p:nvPr/>
        </p:nvSpPr>
        <p:spPr bwMode="auto">
          <a:xfrm>
            <a:off x="4724400" y="4343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6"/>
          <p:cNvSpPr>
            <a:spLocks noChangeShapeType="1"/>
          </p:cNvSpPr>
          <p:nvPr/>
        </p:nvSpPr>
        <p:spPr bwMode="auto">
          <a:xfrm flipV="1">
            <a:off x="6035675" y="3005138"/>
            <a:ext cx="10287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5"/>
          <p:cNvSpPr>
            <a:spLocks noChangeShapeType="1"/>
          </p:cNvSpPr>
          <p:nvPr/>
        </p:nvSpPr>
        <p:spPr bwMode="auto">
          <a:xfrm>
            <a:off x="6115050" y="3879850"/>
            <a:ext cx="590550" cy="387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Rectangle 19"/>
          <p:cNvSpPr>
            <a:spLocks noChangeArrowheads="1"/>
          </p:cNvSpPr>
          <p:nvPr/>
        </p:nvSpPr>
        <p:spPr bwMode="auto">
          <a:xfrm>
            <a:off x="57150" y="69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5" name="Rectangle 20"/>
          <p:cNvSpPr>
            <a:spLocks noChangeArrowheads="1"/>
          </p:cNvSpPr>
          <p:nvPr/>
        </p:nvSpPr>
        <p:spPr bwMode="auto">
          <a:xfrm>
            <a:off x="57150" y="122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34963"/>
            <a:endParaRPr lang="ru-RU"/>
          </a:p>
        </p:txBody>
      </p:sp>
      <p:sp>
        <p:nvSpPr>
          <p:cNvPr id="27666" name="Rectangle 28"/>
          <p:cNvSpPr>
            <a:spLocks noChangeArrowheads="1"/>
          </p:cNvSpPr>
          <p:nvPr/>
        </p:nvSpPr>
        <p:spPr bwMode="auto">
          <a:xfrm>
            <a:off x="0" y="1285860"/>
            <a:ext cx="30321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34963">
              <a:tabLst>
                <a:tab pos="2847975" algn="l"/>
              </a:tabLst>
            </a:pPr>
            <a:r>
              <a:rPr lang="ru-RU" sz="900"/>
              <a:t/>
            </a:r>
            <a:br>
              <a:rPr lang="ru-RU" sz="900"/>
            </a:br>
            <a:endParaRPr lang="ru-RU"/>
          </a:p>
          <a:p>
            <a:pPr indent="334963" eaLnBrk="0" hangingPunct="0">
              <a:tabLst>
                <a:tab pos="2847975" algn="l"/>
              </a:tabLst>
            </a:pPr>
            <a:r>
              <a:rPr lang="ru-RU" sz="1200">
                <a:latin typeface="Calibri" pitchFamily="34" charset="0"/>
                <a:cs typeface="Times New Roman" pitchFamily="18" charset="0"/>
              </a:rPr>
              <a:t>	</a:t>
            </a:r>
            <a:endParaRPr lang="ru-RU" sz="900"/>
          </a:p>
          <a:p>
            <a:pPr indent="334963" eaLnBrk="0" hangingPunct="0">
              <a:tabLst>
                <a:tab pos="2847975" algn="l"/>
              </a:tabLst>
            </a:pPr>
            <a:endParaRPr lang="ru-RU"/>
          </a:p>
        </p:txBody>
      </p:sp>
      <p:pic>
        <p:nvPicPr>
          <p:cNvPr id="1026" name="Picture 2" descr="j0186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9028" y="3286124"/>
            <a:ext cx="1015848" cy="915179"/>
          </a:xfrm>
          <a:prstGeom prst="rect">
            <a:avLst/>
          </a:prstGeom>
          <a:noFill/>
        </p:spPr>
      </p:pic>
      <p:pic>
        <p:nvPicPr>
          <p:cNvPr id="1027" name="Picture 3" descr="j0199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286388"/>
            <a:ext cx="1285884" cy="1285884"/>
          </a:xfrm>
          <a:prstGeom prst="rect">
            <a:avLst/>
          </a:prstGeom>
          <a:noFill/>
        </p:spPr>
      </p:pic>
      <p:pic>
        <p:nvPicPr>
          <p:cNvPr id="1028" name="Picture 4" descr="j02819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00306"/>
            <a:ext cx="1009650" cy="800100"/>
          </a:xfrm>
          <a:prstGeom prst="rect">
            <a:avLst/>
          </a:prstGeom>
          <a:noFill/>
        </p:spPr>
      </p:pic>
      <p:pic>
        <p:nvPicPr>
          <p:cNvPr id="1029" name="Picture 5" descr="j01953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2857496"/>
            <a:ext cx="1214414" cy="106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5786454"/>
            <a:ext cx="714380" cy="9144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500702"/>
            <a:ext cx="1428760" cy="10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1071538" y="357166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Органы самоуправления</a:t>
            </a:r>
            <a:endParaRPr lang="ru-RU" sz="4000" dirty="0"/>
          </a:p>
        </p:txBody>
      </p:sp>
      <p:pic>
        <p:nvPicPr>
          <p:cNvPr id="26" name="Рисунок 25" descr="F:\сжатые фотки\01.09.2012\DSCN1556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28" y="1571612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Умники и Умницы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Мы учились, все старались</a:t>
            </a:r>
          </a:p>
          <a:p>
            <a:pPr>
              <a:spcBef>
                <a:spcPct val="5000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 упорно занимались.</a:t>
            </a:r>
          </a:p>
          <a:p>
            <a:pPr>
              <a:spcBef>
                <a:spcPct val="5000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Есть отличники у нас-</a:t>
            </a:r>
          </a:p>
          <a:p>
            <a:pPr>
              <a:spcBef>
                <a:spcPct val="5000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Познакомим вас сейчас.</a:t>
            </a:r>
          </a:p>
          <a:p>
            <a:endParaRPr lang="ru-RU" dirty="0"/>
          </a:p>
        </p:txBody>
      </p:sp>
      <p:pic>
        <p:nvPicPr>
          <p:cNvPr id="5" name="Рисунок 4" descr="C:\Documents and Settings\Учитель\Рабочий стол\все фотки\фото\IMG_4254 - копия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285860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Учитель\Рабочий стол\все фотки\фото\DSCN15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214818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Учитель\Рабочий стол\все фотки\фото\IMG_434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9000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Учитель\Рабочий стол\все фотки\фото\IMG_43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4214818"/>
            <a:ext cx="1892183" cy="23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1" name="Picture 1" descr="F:\сжатые фотки\Фото\SAM_03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714356"/>
            <a:ext cx="1600200" cy="2133600"/>
          </a:xfrm>
          <a:prstGeom prst="rect">
            <a:avLst/>
          </a:prstGeom>
          <a:noFill/>
        </p:spPr>
      </p:pic>
      <p:pic>
        <p:nvPicPr>
          <p:cNvPr id="92162" name="Picture 2" descr="F:\сжатые фотки\Фото\SAM_036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3571876"/>
            <a:ext cx="1814514" cy="2300289"/>
          </a:xfrm>
          <a:prstGeom prst="rect">
            <a:avLst/>
          </a:prstGeom>
          <a:noFill/>
        </p:spPr>
      </p:pic>
      <p:pic>
        <p:nvPicPr>
          <p:cNvPr id="92163" name="Picture 3" descr="F:\сжатые фотки\Фото\SAM_036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78" y="1809740"/>
            <a:ext cx="16002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Посвящение в ученики</a:t>
            </a:r>
            <a:endParaRPr lang="ru-RU" dirty="0"/>
          </a:p>
        </p:txBody>
      </p:sp>
      <p:pic>
        <p:nvPicPr>
          <p:cNvPr id="6146" name="Picture 2" descr="C:\Documents and Settings\User\Рабочий стол\посвящение в ученики\IMG_4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29058" y="3714752"/>
            <a:ext cx="4143404" cy="2989004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посвящение в ученики\IMG_48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000504"/>
            <a:ext cx="2198349" cy="2643182"/>
          </a:xfrm>
          <a:prstGeom prst="rect">
            <a:avLst/>
          </a:prstGeom>
          <a:noFill/>
        </p:spPr>
      </p:pic>
      <p:pic>
        <p:nvPicPr>
          <p:cNvPr id="13" name="Picture 7" descr="C:\Documents and Settings\User\Рабочий стол\посвящение в ученики\IMG_48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974340"/>
            <a:ext cx="2214578" cy="2668974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User\Рабочий стол\посвящение в ученики\IMG_486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285860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14810" y="1214422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теперь не просто дети,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теперь ученики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Благодарность учителю</a:t>
            </a:r>
            <a:br>
              <a:rPr lang="ru-RU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071966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сентября 2010 года моя дочь пошла в первый раз в первый класс. Нас встретила очаровательная, приветливая и дружелюбная Валентина Николаевна, которая радует нас уже третий год. Класс моей дочери очень дружный. Одноклассники друг- другу помогают, отмечают вместе праздники.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Я очень рада, что наш класс уютный и чистый, удобные парты и стулья. Благодарю  нашу терпеливую, ответственную и понимающую учительницу.  Моя дочь ходит в школу с радостью и интересом.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Мама Матвеевой Екатерины. 3 класс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1 сентября 2010г линейка\IMG_13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500826" y="1357298"/>
            <a:ext cx="2428892" cy="2000264"/>
          </a:xfrm>
          <a:prstGeom prst="rect">
            <a:avLst/>
          </a:prstGeom>
          <a:noFill/>
        </p:spPr>
      </p:pic>
      <p:pic>
        <p:nvPicPr>
          <p:cNvPr id="96257" name="Picture 1" descr="F:\сжатые фотки\Осень 2010\S7303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285992"/>
            <a:ext cx="2500330" cy="1875247"/>
          </a:xfrm>
          <a:prstGeom prst="rect">
            <a:avLst/>
          </a:prstGeom>
          <a:noFill/>
        </p:spPr>
      </p:pic>
      <p:pic>
        <p:nvPicPr>
          <p:cNvPr id="96258" name="Picture 2" descr="F:\сжатые фотки\утренник\DSC_01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4000504"/>
            <a:ext cx="2571736" cy="2066929"/>
          </a:xfrm>
          <a:prstGeom prst="rect">
            <a:avLst/>
          </a:prstGeom>
          <a:noFill/>
        </p:spPr>
      </p:pic>
      <p:pic>
        <p:nvPicPr>
          <p:cNvPr id="96259" name="Picture 3" descr="F:\сжатые фотки\Фото\SAM_03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429132"/>
            <a:ext cx="1714512" cy="2109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0" cy="869934"/>
          </a:xfrm>
        </p:spPr>
        <p:txBody>
          <a:bodyPr>
            <a:noAutofit/>
          </a:bodyPr>
          <a:lstStyle/>
          <a:p>
            <a:pPr algn="ctr"/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471858" cy="46910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Я, мама Буровой Виктории – Светлана Ивановна. Моя дочь учится в 1 классе. Наша учительница – Гафарова Валентина Николаевна . Она очень внимательная, добрая  и к каждому ученику она имеет подход. А ведь все дети очень разные. Дети её очень любят, она для них как вторая мама, поэтому и в школу идут с охотой. В классе проводятся разные мероприятия. Благодаря нашей учительнице, наш класс очень дружный, дети отзывчивы, переживают друг за друга.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Мои пожелания: чтобы они до окончания учёбы в школе, а может быть и дальше, дружили, помогали друг другу и не забывали свою первую учительницу!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Мама Буровой Виктории 1 класс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фото\IMG_4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6248" y="1285860"/>
            <a:ext cx="2000264" cy="2644880"/>
          </a:xfrm>
          <a:prstGeom prst="rect">
            <a:avLst/>
          </a:prstGeom>
          <a:noFill/>
        </p:spPr>
      </p:pic>
      <p:pic>
        <p:nvPicPr>
          <p:cNvPr id="95234" name="Picture 2" descr="F:\сжатые фотки\утренник\DSC_0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214422"/>
            <a:ext cx="1852615" cy="2775824"/>
          </a:xfrm>
          <a:prstGeom prst="rect">
            <a:avLst/>
          </a:prstGeom>
          <a:noFill/>
        </p:spPr>
      </p:pic>
      <p:pic>
        <p:nvPicPr>
          <p:cNvPr id="95235" name="Picture 3" descr="F:\сжатые фотки\азбука 2013\DSC_31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214818"/>
            <a:ext cx="3663783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Цель программы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572164" cy="5032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 образованной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духовно-нравственной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гармоничной,социально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значимой личности 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её адаптация 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условиях современного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562" y="1214422"/>
            <a:ext cx="88404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endParaRPr lang="ru-RU" sz="36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C:\Documents and Settings\User\Рабочий стол\все фотки\Осень 2010\S730312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428625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571612"/>
            <a:ext cx="3213091" cy="240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71670" y="4286256"/>
            <a:ext cx="3357586" cy="2357454"/>
          </a:xfrm>
          <a:prstGeom prst="rect">
            <a:avLst/>
          </a:prstGeom>
          <a:ln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AM_03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2786058"/>
            <a:ext cx="2401194" cy="32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928670"/>
            <a:ext cx="1579562" cy="1658938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14282" y="285728"/>
            <a:ext cx="621510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Сочинение:  «Мой  любимый учитель»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Ахралович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Полина,   ученица  3 класса, хочу рассказать о своей любимой  учительнице Валентине Николаевне Гафаровой.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Валентина Николаевна  наш классный руководитель. Она  учит нас с первого класса. Она научила нас читать, писать, считать. Она привила нам любовь к чтению. Мы  все постоянно посещаем школьную  и сельскую библиотеку.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уроках Валентины   Николаевны  никогда не скучно. Она рассказывает много нового, интересного  и занимательного.   Наша учительница объясняет уроки так, чтобы всем всё было понятно, а если кто-то пропускает уроки,  то они занимаются с Валентиной Николаевной  индивидуально после уроков.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Моя  учительница   хорошая, красивая, добрая, ласковая, отзывчивая и нас учит  быть такими же.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Она воспитывает нас так, чтобы мы выросли хорошими людьми.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Валентина Николаевна всегда поддерживает порядок в классе, она любит чистоту  и  каждому   из  нас это прививает.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Наш учитель рассказывает нам новости  нашей школы, разбирает проблемы нашего класса.  Всегда для нас находит добрые слова.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Валентина Николаевна с удовольствием проводит с нами праздники, утренники,  на которые мы приглашаем своих родителей. Мы все принимаем активное участие.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Очень сложно  быть учителем,  ведь нас много, а она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одна, но Валентина Николаевна прекрасно справляется со своей работой.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очень люблю свою учительницу  и хочу быть похожей на неё. Я рада тому, что учусь у Валентины Николаевны. Таких учителей, как Валентина Николаевна, должно быть больше.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09600" y="500043"/>
            <a:ext cx="81930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анкетирования</a:t>
            </a:r>
          </a:p>
          <a:p>
            <a:pPr eaLnBrk="0" hangingPunct="0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 каким настроением Ваш </a:t>
            </a:r>
          </a:p>
          <a:p>
            <a:pPr algn="ctr" eaLnBrk="0" hangingPunct="0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ребёнок приходит из школы?»</a:t>
            </a:r>
            <a:endParaRPr lang="ru-RU" sz="3200" b="1" dirty="0" smtClean="0">
              <a:solidFill>
                <a:srgbClr val="0A36B2"/>
              </a:solidFill>
              <a:cs typeface="Times New Roman" pitchFamily="18" charset="0"/>
            </a:endParaRPr>
          </a:p>
          <a:p>
            <a:pPr eaLnBrk="0" hangingPunct="0"/>
            <a:endParaRPr lang="ru-RU" sz="2400" dirty="0">
              <a:solidFill>
                <a:srgbClr val="0A36B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85918" y="2285992"/>
          <a:ext cx="5500726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14348" y="4714884"/>
            <a:ext cx="800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906463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Отвечая на вопрос:  «С каким настроением  Ваш ребенок чаще приходит из школы» родители ответили:</a:t>
            </a:r>
          </a:p>
          <a:p>
            <a:pPr algn="just" eaLnBrk="0" hangingPunct="0">
              <a:buFont typeface="Symbol" pitchFamily="18" charset="2"/>
              <a:buChar char=""/>
              <a:tabLst>
                <a:tab pos="9064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58%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 веселый и жизнерадостный</a:t>
            </a:r>
          </a:p>
          <a:p>
            <a:pPr algn="just" eaLnBrk="0" hangingPunct="0">
              <a:buFont typeface="Symbol" pitchFamily="18" charset="2"/>
              <a:buChar char=""/>
              <a:tabLst>
                <a:tab pos="906463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42%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 уставший, 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довольный.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eaLnBrk="0" hangingPunct="0">
              <a:tabLst>
                <a:tab pos="906463" algn="l"/>
              </a:tabLst>
            </a:pPr>
            <a:endParaRPr lang="ru-RU" sz="1600" dirty="0">
              <a:solidFill>
                <a:srgbClr val="0A36B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Graphic spid="5" grpId="0">
        <p:bldAsOne/>
      </p:bldGraphic>
      <p:bldP spid="481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Рисунок 27" descr="623605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488" y="3786188"/>
            <a:ext cx="13065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28" descr="623605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13065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929066"/>
            <a:ext cx="3559722" cy="2536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57166"/>
            <a:ext cx="2243127" cy="31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78951">
            <a:off x="6131581" y="631025"/>
            <a:ext cx="2424605" cy="33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735895">
            <a:off x="357158" y="571480"/>
            <a:ext cx="2440370" cy="329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Рисунок 27" descr="623605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488" y="3786188"/>
            <a:ext cx="13065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28" descr="623605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13065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71421">
            <a:off x="642910" y="785794"/>
            <a:ext cx="2249876" cy="311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85728"/>
            <a:ext cx="22145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31071">
            <a:off x="6291966" y="748716"/>
            <a:ext cx="2406155" cy="320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4000504"/>
            <a:ext cx="2100597" cy="25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7" y="4000504"/>
            <a:ext cx="2143140" cy="252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Таблица 3" descr="1-web.gif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85938"/>
            <a:ext cx="8715375" cy="4071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356"/>
            <a:ext cx="7743853" cy="928694"/>
          </a:xfrm>
        </p:spPr>
        <p:txBody>
          <a:bodyPr>
            <a:noAutofit/>
          </a:bodyPr>
          <a:lstStyle/>
          <a:p>
            <a:pPr algn="ctr"/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Благоприятные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условия</a:t>
            </a:r>
            <a:b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0A36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419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Соблюдение режима дня, предусматривающего разумное чередование различных видов деятельности и способствующего формированию навыков культурного поведения.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Осуществление индивидуального подхода к учащимся на основе их изучения.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Систематическое проведение подробной разъяснительной работы по каждому порученному заданию.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Обеспечение посильного участия воспитанников в различных видах деятельности.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Осуществление тщательного и систематического контроля.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4" y="357166"/>
            <a:ext cx="2428892" cy="642942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4400" dirty="0" smtClean="0">
              <a:solidFill>
                <a:srgbClr val="0A36B2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71802" y="1214422"/>
            <a:ext cx="5357794" cy="5214974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 ученического самоуправления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межличностных отношений. 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умения сохранять своё здоровье.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учащихся.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активности.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активной жизненной позиции, способности успешно адаптироваться в современном  мире.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участия родителей  обучающихся  в воспитательном процессе класса, повышения активности родительского сообщества. 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учеников в духе демократии, гражданственности,  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патриотизма. 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2571768" cy="179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Documents and Settings\User\Рабочий стол\все фотки\все фотки\посвящение в ученики\SAM_02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429132"/>
            <a:ext cx="255340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все фотки\все фотки\утренник\DSC_011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357430"/>
            <a:ext cx="2502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4000" dirty="0"/>
          </a:p>
        </p:txBody>
      </p:sp>
      <p:pic>
        <p:nvPicPr>
          <p:cNvPr id="109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6120000" cy="427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43702" y="1714488"/>
            <a:ext cx="23574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УЧИТЕЛЬ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+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УЧЕНИК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+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РОДИТЕЛИ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=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МЫ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программы</a:t>
            </a: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2844" y="1214422"/>
            <a:ext cx="3357586" cy="214314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этап -  1 класс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( 2010 – 2011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год )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«Давайте познакомимся»     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429256" y="1357298"/>
            <a:ext cx="3500462" cy="214314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этап – 2 класс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( 2011 – 2012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год )     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 Возьмёмся за  руки, друзья».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000628" y="3929066"/>
            <a:ext cx="3786214" cy="214314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этап – 4 класс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( 2013– 2014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год)  </a:t>
            </a:r>
          </a:p>
          <a:p>
            <a:pPr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« Я, ты, он, она – мы коллектив, мы  школьная семья».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142976" y="1000108"/>
            <a:ext cx="642942" cy="4286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29388" y="1000108"/>
            <a:ext cx="714380" cy="4286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500298" y="2143116"/>
            <a:ext cx="2571768" cy="5715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перфолента 12"/>
          <p:cNvSpPr/>
          <p:nvPr/>
        </p:nvSpPr>
        <p:spPr>
          <a:xfrm>
            <a:off x="714348" y="3786190"/>
            <a:ext cx="3357586" cy="214314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этап -  3 класс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( 2012 – 2013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год )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«Жизнь в коллективе»     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3750463" y="2536025"/>
            <a:ext cx="3071834" cy="285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3"/>
          <p:cNvSpPr>
            <a:spLocks noChangeArrowheads="1"/>
          </p:cNvSpPr>
          <p:nvPr/>
        </p:nvSpPr>
        <p:spPr bwMode="auto">
          <a:xfrm>
            <a:off x="714348" y="1142984"/>
            <a:ext cx="2209800" cy="1500182"/>
          </a:xfrm>
          <a:prstGeom prst="flowChartPunchedTap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Знания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6627" name="AutoShape 12"/>
          <p:cNvSpPr>
            <a:spLocks noChangeArrowheads="1"/>
          </p:cNvSpPr>
          <p:nvPr/>
        </p:nvSpPr>
        <p:spPr bwMode="auto">
          <a:xfrm>
            <a:off x="3286116" y="2643182"/>
            <a:ext cx="2190750" cy="2071702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 dirty="0">
              <a:solidFill>
                <a:srgbClr val="FF6600"/>
              </a:solidFill>
            </a:endParaRPr>
          </a:p>
          <a:p>
            <a:pPr algn="ctr"/>
            <a:endParaRPr lang="ru-RU" sz="1600" b="1" dirty="0">
              <a:solidFill>
                <a:srgbClr val="FF6600"/>
              </a:solidFill>
            </a:endParaRPr>
          </a:p>
        </p:txBody>
      </p:sp>
      <p:sp>
        <p:nvSpPr>
          <p:cNvPr id="26628" name="AutoShape 11"/>
          <p:cNvSpPr>
            <a:spLocks noChangeArrowheads="1"/>
          </p:cNvSpPr>
          <p:nvPr/>
        </p:nvSpPr>
        <p:spPr bwMode="auto">
          <a:xfrm>
            <a:off x="1142976" y="4786322"/>
            <a:ext cx="2714644" cy="1571636"/>
          </a:xfrm>
          <a:prstGeom prst="flowChartPunchedTap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Нравственность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400" b="1" dirty="0"/>
          </a:p>
        </p:txBody>
      </p:sp>
      <p:sp>
        <p:nvSpPr>
          <p:cNvPr id="26629" name="AutoShape 14"/>
          <p:cNvSpPr>
            <a:spLocks noChangeArrowheads="1"/>
          </p:cNvSpPr>
          <p:nvPr/>
        </p:nvSpPr>
        <p:spPr bwMode="auto">
          <a:xfrm>
            <a:off x="5857884" y="1714488"/>
            <a:ext cx="2057400" cy="1509714"/>
          </a:xfrm>
          <a:prstGeom prst="flowChartPunchedTap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Семья</a:t>
            </a:r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 b="1" dirty="0"/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4286248" y="4643446"/>
            <a:ext cx="2071702" cy="1676400"/>
          </a:xfrm>
          <a:prstGeom prst="flowChartPunchedTap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Здоровье</a:t>
            </a:r>
            <a:r>
              <a:rPr lang="ru-RU" sz="28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  <a:p>
            <a:pPr algn="just" eaLnBrk="0" hangingPunct="0"/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26631" name="AutoShape 9"/>
          <p:cNvSpPr>
            <a:spLocks noChangeArrowheads="1"/>
          </p:cNvSpPr>
          <p:nvPr/>
        </p:nvSpPr>
        <p:spPr bwMode="auto">
          <a:xfrm>
            <a:off x="6500826" y="3643314"/>
            <a:ext cx="2286016" cy="1571636"/>
          </a:xfrm>
          <a:prstGeom prst="flowChartPunchedTape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Краеведение</a:t>
            </a:r>
            <a:endParaRPr lang="ru-RU" sz="2400" b="1" dirty="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5286380" y="2786058"/>
            <a:ext cx="538170" cy="214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>
            <a:off x="4857752" y="4714884"/>
            <a:ext cx="142876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6"/>
          <p:cNvSpPr>
            <a:spLocks noChangeShapeType="1"/>
          </p:cNvSpPr>
          <p:nvPr/>
        </p:nvSpPr>
        <p:spPr bwMode="auto">
          <a:xfrm>
            <a:off x="5572132" y="4000504"/>
            <a:ext cx="942988" cy="404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5"/>
          <p:cNvSpPr>
            <a:spLocks noChangeShapeType="1"/>
          </p:cNvSpPr>
          <p:nvPr/>
        </p:nvSpPr>
        <p:spPr bwMode="auto">
          <a:xfrm flipH="1">
            <a:off x="3143240" y="4572008"/>
            <a:ext cx="571504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4"/>
          <p:cNvSpPr>
            <a:spLocks noChangeShapeType="1"/>
          </p:cNvSpPr>
          <p:nvPr/>
        </p:nvSpPr>
        <p:spPr bwMode="auto">
          <a:xfrm flipH="1" flipV="1">
            <a:off x="2928926" y="2500306"/>
            <a:ext cx="714380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57150" y="-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8" name="Rectangle 23"/>
          <p:cNvSpPr>
            <a:spLocks noChangeArrowheads="1"/>
          </p:cNvSpPr>
          <p:nvPr/>
        </p:nvSpPr>
        <p:spPr bwMode="auto">
          <a:xfrm>
            <a:off x="57150" y="201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71575" algn="l"/>
              </a:tabLst>
            </a:pPr>
            <a:endParaRPr lang="ru-RU"/>
          </a:p>
        </p:txBody>
      </p:sp>
      <p:sp>
        <p:nvSpPr>
          <p:cNvPr id="26639" name="Rectangle 26"/>
          <p:cNvSpPr>
            <a:spLocks noChangeArrowheads="1"/>
          </p:cNvSpPr>
          <p:nvPr/>
        </p:nvSpPr>
        <p:spPr bwMode="auto">
          <a:xfrm rot="-5400000">
            <a:off x="-1959799" y="2959876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/>
              <a:t>                     </a:t>
            </a: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3286116" y="928670"/>
            <a:ext cx="2000264" cy="128588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4143372" y="2357430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Блок-схема: перфолента 22"/>
          <p:cNvSpPr/>
          <p:nvPr/>
        </p:nvSpPr>
        <p:spPr>
          <a:xfrm>
            <a:off x="357158" y="3071810"/>
            <a:ext cx="2143140" cy="157163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2571736" y="392906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85786" y="21429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воспитательной работы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8" grpId="0" animBg="1"/>
      <p:bldP spid="26629" grpId="0" animBg="1"/>
      <p:bldP spid="26630" grpId="0" animBg="1"/>
      <p:bldP spid="26631" grpId="0" animBg="1"/>
      <p:bldP spid="17" grpId="0" animBg="1"/>
      <p:bldP spid="23" grpId="0" animBg="1"/>
      <p:bldP spid="2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53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Реализация программы</a:t>
            </a:r>
            <a:b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Реализация программы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4429156" cy="48244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>
              <a:buFont typeface="Arial" charset="0"/>
              <a:buChar char="•"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часы. </a:t>
            </a:r>
          </a:p>
          <a:p>
            <a:pPr>
              <a:buFont typeface="Arial" charset="0"/>
              <a:buChar char="•"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разднование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памятных дат в жизни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</a:p>
          <a:p>
            <a:pPr>
              <a:buFont typeface="Arial" charset="0"/>
              <a:buChar char="•"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разднование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памятных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 календаря.</a:t>
            </a:r>
          </a:p>
          <a:p>
            <a:pPr lvl="0">
              <a:buFont typeface="Arial" charset="0"/>
              <a:buChar char="•"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резентации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выставки детских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работ.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раздники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конкурсы, игры.</a:t>
            </a:r>
          </a:p>
          <a:p>
            <a:pPr>
              <a:buFont typeface="Arial" charset="0"/>
              <a:buChar char="•"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Индивидуальные, 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групповые консультации для детей и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ематические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собрания.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овместные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часы.</a:t>
            </a:r>
          </a:p>
          <a:p>
            <a:pPr>
              <a:buFont typeface="Arial" charset="0"/>
              <a:buChar char="•"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Диагностика.</a:t>
            </a:r>
          </a:p>
          <a:p>
            <a:pPr>
              <a:buFont typeface="Arial" charset="0"/>
              <a:buChar char="•"/>
            </a:pP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buFont typeface="Arial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142872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73007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142984"/>
            <a:ext cx="2709340" cy="1928802"/>
          </a:xfrm>
          <a:prstGeom prst="rect">
            <a:avLst/>
          </a:prstGeom>
          <a:noFill/>
        </p:spPr>
      </p:pic>
      <p:pic>
        <p:nvPicPr>
          <p:cNvPr id="7" name="Picture 11" descr="IMG_03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72066" y="2928934"/>
            <a:ext cx="2823458" cy="1845472"/>
          </a:xfrm>
          <a:prstGeom prst="rect">
            <a:avLst/>
          </a:prstGeom>
          <a:noFill/>
          <a:ln/>
        </p:spPr>
      </p:pic>
      <p:pic>
        <p:nvPicPr>
          <p:cNvPr id="8" name="Рисунок 7" descr="C:\Documents and Settings\User\Рабочий стол\все фотки\все фотки\посвящение в ученики\IMG_488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4929198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1184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4929198"/>
            <a:ext cx="2428892" cy="168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1212</Words>
  <Application>Microsoft Office PowerPoint</Application>
  <PresentationFormat>Экран (4:3)</PresentationFormat>
  <Paragraphs>210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Программа  воспитательной работы  </vt:lpstr>
      <vt:lpstr>     Цель программы</vt:lpstr>
      <vt:lpstr>    Благоприятные условия </vt:lpstr>
      <vt:lpstr>Задачи </vt:lpstr>
      <vt:lpstr>Девиз </vt:lpstr>
      <vt:lpstr>Этапы реализации программы </vt:lpstr>
      <vt:lpstr>Слайд 8</vt:lpstr>
      <vt:lpstr>       Реализация программы    Реализация программы  </vt:lpstr>
      <vt:lpstr>Слайд 10</vt:lpstr>
      <vt:lpstr>    К окончанию начальной школы у учащихся должен  сформироваться следующий личностный потенциал </vt:lpstr>
      <vt:lpstr>Слайд 12</vt:lpstr>
      <vt:lpstr>Слайд 13</vt:lpstr>
      <vt:lpstr>Диагностика </vt:lpstr>
      <vt:lpstr>Слайд 15</vt:lpstr>
      <vt:lpstr>Нравственность</vt:lpstr>
      <vt:lpstr>Знания</vt:lpstr>
      <vt:lpstr>Семья </vt:lpstr>
      <vt:lpstr>        </vt:lpstr>
      <vt:lpstr>Общение</vt:lpstr>
      <vt:lpstr>Творчество</vt:lpstr>
      <vt:lpstr>Учитель + ученик + родители = МЫ</vt:lpstr>
      <vt:lpstr>Наш класс</vt:lpstr>
      <vt:lpstr>Слайд 24</vt:lpstr>
      <vt:lpstr>Слайд 25</vt:lpstr>
      <vt:lpstr>Умники и Умницы</vt:lpstr>
      <vt:lpstr>Посвящение в ученики</vt:lpstr>
      <vt:lpstr>Благодарность учителю </vt:lpstr>
      <vt:lpstr>Благодарю</vt:lpstr>
      <vt:lpstr>Слайд 30</vt:lpstr>
      <vt:lpstr>Слайд 31</vt:lpstr>
      <vt:lpstr>Слайд 32</vt:lpstr>
      <vt:lpstr>Слайд 33</vt:lpstr>
      <vt:lpstr>Слайд 34</vt:lpstr>
    </vt:vector>
  </TitlesOfParts>
  <Company>Радофинниковская ООШ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воспитательной работы классного руководителя  МКОУ «Радофинниковская основная      общеобразовательная школа» Гафаровой Валентины Николаевны</dc:title>
  <dc:creator>Детский сад</dc:creator>
  <cp:lastModifiedBy>Зауч</cp:lastModifiedBy>
  <cp:revision>249</cp:revision>
  <dcterms:created xsi:type="dcterms:W3CDTF">2013-02-19T19:44:07Z</dcterms:created>
  <dcterms:modified xsi:type="dcterms:W3CDTF">2013-04-24T14:24:47Z</dcterms:modified>
</cp:coreProperties>
</file>