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06A5DC-16D5-495E-AFFC-A97F29758417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D50170-BB3A-488F-ACD0-2412BA23E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8101042" cy="292895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Проектно-исследовательская </a:t>
            </a:r>
            <a:r>
              <a:rPr lang="ru-RU" dirty="0" smtClean="0"/>
              <a:t>работа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тему: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Права ребенка»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356992"/>
            <a:ext cx="5715040" cy="29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en-US" b="1" u="sng" dirty="0" err="1"/>
              <a:t>Что</a:t>
            </a:r>
            <a:r>
              <a:rPr lang="en-US" b="1" u="sng" dirty="0"/>
              <a:t> </a:t>
            </a:r>
            <a:r>
              <a:rPr lang="en-US" b="1" u="sng" dirty="0" err="1"/>
              <a:t>означает</a:t>
            </a:r>
            <a:r>
              <a:rPr lang="en-US" b="1" u="sng" dirty="0"/>
              <a:t> </a:t>
            </a:r>
            <a:r>
              <a:rPr lang="en-US" b="1" u="sng" dirty="0" err="1"/>
              <a:t>понятие</a:t>
            </a:r>
            <a:r>
              <a:rPr lang="en-US" b="1" u="sng" dirty="0"/>
              <a:t> </a:t>
            </a:r>
            <a:r>
              <a:rPr lang="ru-RU" b="1" u="sng" dirty="0"/>
              <a:t>«</a:t>
            </a:r>
            <a:r>
              <a:rPr lang="en-US" b="1" u="sng" dirty="0" err="1"/>
              <a:t>Конвенция</a:t>
            </a:r>
            <a:r>
              <a:rPr lang="ru-RU" b="1" u="sng" dirty="0"/>
              <a:t>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6882" y="1928801"/>
            <a:ext cx="4719635" cy="452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этот вопрос дали ответ лишь </a:t>
            </a:r>
            <a:r>
              <a:rPr lang="ru-RU" dirty="0" smtClean="0"/>
              <a:t>25 </a:t>
            </a:r>
            <a:r>
              <a:rPr lang="ru-RU" dirty="0"/>
              <a:t>% учащихся </a:t>
            </a:r>
            <a:r>
              <a:rPr lang="ru-RU" dirty="0" smtClean="0"/>
              <a:t>5-8-х</a:t>
            </a:r>
            <a:r>
              <a:rPr lang="ru-RU" dirty="0"/>
              <a:t>	 классов,</a:t>
            </a:r>
          </a:p>
          <a:p>
            <a:r>
              <a:rPr lang="ru-RU" dirty="0"/>
              <a:t>сформулировав свой ответ следующим образом:</a:t>
            </a:r>
          </a:p>
          <a:p>
            <a:r>
              <a:rPr lang="ru-RU" dirty="0"/>
              <a:t>«Конвенция – сборник законов, подобный Конституции РФ»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81898"/>
          </a:xfrm>
        </p:spPr>
        <p:txBody>
          <a:bodyPr>
            <a:normAutofit/>
          </a:bodyPr>
          <a:lstStyle/>
          <a:p>
            <a:r>
              <a:rPr lang="ru-RU" b="1" dirty="0"/>
              <a:t>«</a:t>
            </a:r>
            <a:r>
              <a:rPr lang="en-US" b="1" dirty="0" err="1"/>
              <a:t>Что</a:t>
            </a:r>
            <a:r>
              <a:rPr lang="en-US" b="1" dirty="0"/>
              <a:t> </a:t>
            </a:r>
            <a:r>
              <a:rPr lang="en-US" b="1" dirty="0" err="1"/>
              <a:t>нужно</a:t>
            </a:r>
            <a:r>
              <a:rPr lang="en-US" b="1" dirty="0"/>
              <a:t> </a:t>
            </a:r>
            <a:r>
              <a:rPr lang="en-US" b="1" dirty="0" err="1"/>
              <a:t>делать</a:t>
            </a:r>
            <a:r>
              <a:rPr lang="ru-RU" b="1" dirty="0"/>
              <a:t>, </a:t>
            </a:r>
            <a:r>
              <a:rPr lang="en-US" b="1" dirty="0" err="1"/>
              <a:t>если</a:t>
            </a:r>
            <a:r>
              <a:rPr lang="en-US" b="1" dirty="0"/>
              <a:t> </a:t>
            </a:r>
            <a:r>
              <a:rPr lang="en-US" b="1" dirty="0" err="1" smtClean="0"/>
              <a:t>ваши</a:t>
            </a:r>
            <a:r>
              <a:rPr lang="ru-RU" b="1" dirty="0" smtClean="0"/>
              <a:t> </a:t>
            </a:r>
            <a:r>
              <a:rPr lang="en-US" b="1" dirty="0" err="1" smtClean="0"/>
              <a:t>права</a:t>
            </a:r>
            <a:r>
              <a:rPr lang="en-US" b="1" dirty="0" smtClean="0"/>
              <a:t> </a:t>
            </a:r>
            <a:r>
              <a:rPr lang="en-US" b="1" dirty="0" err="1"/>
              <a:t>нарушаются</a:t>
            </a:r>
            <a:r>
              <a:rPr lang="ru-RU" b="1" dirty="0"/>
              <a:t>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7632848" cy="403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		Кто ответит?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/>
              <a:t>На последний вопрос анкетирования большинство детей ответило:</a:t>
            </a:r>
          </a:p>
          <a:p>
            <a:r>
              <a:rPr lang="ru-RU" dirty="0"/>
              <a:t>- «Обратиться в милицию (полицию)»</a:t>
            </a:r>
          </a:p>
          <a:p>
            <a:r>
              <a:rPr lang="ru-RU" dirty="0"/>
              <a:t>- « Обратиться в суд»</a:t>
            </a:r>
          </a:p>
          <a:p>
            <a:r>
              <a:rPr lang="ru-RU" dirty="0"/>
              <a:t>Также многие указывали так способ решения данной проблемы, как:</a:t>
            </a:r>
          </a:p>
          <a:p>
            <a:r>
              <a:rPr lang="ru-RU" dirty="0"/>
              <a:t>«Обратиться к родителям или другим взрослым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Обращения детей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564904"/>
            <a:ext cx="2592287" cy="32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66937"/>
            <a:ext cx="3714776" cy="32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	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Также выяснилось, что малое количество детей 11-13- летнего возраста знает четкого значения, таких понятий, как:</a:t>
            </a:r>
          </a:p>
          <a:p>
            <a:r>
              <a:rPr lang="ru-RU" dirty="0"/>
              <a:t>• Декларация</a:t>
            </a:r>
          </a:p>
          <a:p>
            <a:r>
              <a:rPr lang="ru-RU" dirty="0"/>
              <a:t>• ООН</a:t>
            </a:r>
          </a:p>
          <a:p>
            <a:r>
              <a:rPr lang="ru-RU" dirty="0"/>
              <a:t>• гражданство</a:t>
            </a:r>
          </a:p>
          <a:p>
            <a:r>
              <a:rPr lang="ru-RU" dirty="0"/>
              <a:t>• социальная защита</a:t>
            </a:r>
          </a:p>
          <a:p>
            <a:r>
              <a:rPr lang="ru-RU" dirty="0"/>
              <a:t>• социально не защищенные слои общества</a:t>
            </a:r>
          </a:p>
          <a:p>
            <a:r>
              <a:rPr lang="ru-RU" dirty="0"/>
              <a:t>• дискриминация</a:t>
            </a:r>
          </a:p>
          <a:p>
            <a:r>
              <a:rPr lang="ru-RU" dirty="0"/>
              <a:t>• расизм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Отношение к праву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Поэтому я решила разобраться во всех этих понятиях, и четко обозначить, в чем же заключаются сами права ребенка и, какое отношение к правам ребенка имеют данные понятия.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	</a:t>
            </a:r>
            <a:r>
              <a:rPr lang="en-US" b="1" dirty="0" err="1" smtClean="0"/>
              <a:t>Ребёнок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en-US" b="1" dirty="0" err="1"/>
              <a:t>кто</a:t>
            </a:r>
            <a:r>
              <a:rPr lang="en-US" b="1" dirty="0"/>
              <a:t> </a:t>
            </a:r>
            <a:r>
              <a:rPr lang="en-US" b="1" dirty="0" err="1"/>
              <a:t>же</a:t>
            </a:r>
            <a:r>
              <a:rPr lang="en-US" b="1" dirty="0"/>
              <a:t> </a:t>
            </a:r>
            <a:r>
              <a:rPr lang="en-US" b="1" dirty="0" err="1"/>
              <a:t>это</a:t>
            </a:r>
            <a:r>
              <a:rPr lang="ru-RU" b="1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564903"/>
            <a:ext cx="3744416" cy="30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60772"/>
            <a:ext cx="3096344" cy="253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Права ребенка-это………..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ru-RU" dirty="0"/>
              <a:t>Права ребёнка — свод прав детей, зафиксированных в международных документах по правам ребёнка. Согласно Конвенции о правах  ребёнка, ребёнок— это лицо, не достигшее восемнадцати лет.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00438"/>
            <a:ext cx="4305090" cy="295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О </a:t>
            </a:r>
            <a:r>
              <a:rPr lang="en-US" sz="4900" b="1" dirty="0" err="1"/>
              <a:t>конвенции</a:t>
            </a:r>
            <a:r>
              <a:rPr lang="en-US" sz="4900" b="1" dirty="0"/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0200"/>
            <a:ext cx="67687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3011486"/>
          </a:xfrm>
        </p:spPr>
        <p:txBody>
          <a:bodyPr>
            <a:normAutofit fontScale="90000"/>
          </a:bodyPr>
          <a:lstStyle/>
          <a:p>
            <a:r>
              <a:rPr lang="ru-RU" dirty="0"/>
              <a:t>МКОУ Радофинниковская ООШ»</a:t>
            </a:r>
            <a:br>
              <a:rPr lang="ru-RU" dirty="0"/>
            </a:br>
            <a:r>
              <a:rPr lang="ru-RU" dirty="0"/>
              <a:t>Автор работы ученик 9 класса:</a:t>
            </a:r>
            <a:br>
              <a:rPr lang="ru-RU" dirty="0"/>
            </a:br>
            <a:r>
              <a:rPr lang="ru-RU" dirty="0"/>
              <a:t>Машин Леонид </a:t>
            </a:r>
            <a:br>
              <a:rPr lang="ru-RU" dirty="0"/>
            </a:br>
            <a:r>
              <a:rPr lang="ru-RU" dirty="0"/>
              <a:t>Руководитель : </a:t>
            </a:r>
            <a:r>
              <a:rPr lang="ru-RU" dirty="0" err="1"/>
              <a:t>Вагидова</a:t>
            </a:r>
            <a:r>
              <a:rPr lang="ru-RU" dirty="0"/>
              <a:t> З.М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56992"/>
            <a:ext cx="68407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08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Конвенция о правах 	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Основным актом о правах ребёнка на международном уровне, является Конвенция о правах ребенка — это документ о правах ребёнка из 54 статей. Все права, входящие в Конвенцию, распространяются на всех детей.</a:t>
            </a:r>
          </a:p>
          <a:p>
            <a:r>
              <a:rPr lang="ru-RU" dirty="0"/>
              <a:t>Декларация прав ребёнка, принятая Генеральной Ассамблеей ООН в 1959 году, и устанавливает сами права.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532910" cy="2938338"/>
          </a:xfrm>
        </p:spPr>
        <p:txBody>
          <a:bodyPr>
            <a:normAutofit/>
          </a:bodyPr>
          <a:lstStyle/>
          <a:p>
            <a:r>
              <a:rPr lang="en-US" b="1" dirty="0" err="1"/>
              <a:t>Из</a:t>
            </a:r>
            <a:r>
              <a:rPr lang="en-US" b="1" dirty="0"/>
              <a:t> </a:t>
            </a:r>
            <a:r>
              <a:rPr lang="en-US" b="1" dirty="0" err="1"/>
              <a:t>декларация</a:t>
            </a:r>
            <a:r>
              <a:rPr lang="en-US" b="1" dirty="0"/>
              <a:t> </a:t>
            </a:r>
            <a:r>
              <a:rPr lang="en-US" b="1" dirty="0" err="1"/>
              <a:t>прав</a:t>
            </a:r>
            <a:r>
              <a:rPr lang="en-US" b="1" dirty="0"/>
              <a:t> </a:t>
            </a:r>
            <a:r>
              <a:rPr lang="en-US" b="1" dirty="0" err="1"/>
              <a:t>ребёнка</a:t>
            </a:r>
            <a:r>
              <a:rPr lang="ru-RU" b="1" dirty="0"/>
              <a:t>, </a:t>
            </a:r>
            <a:r>
              <a:rPr lang="en-US" b="1" dirty="0" err="1"/>
              <a:t>принятой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 err="1"/>
              <a:t>Генеральной</a:t>
            </a:r>
            <a:r>
              <a:rPr lang="en-US" b="1" dirty="0"/>
              <a:t> </a:t>
            </a:r>
            <a:r>
              <a:rPr lang="en-US" b="1" dirty="0" err="1"/>
              <a:t>Ассамблеей</a:t>
            </a:r>
            <a:r>
              <a:rPr lang="en-US" b="1" dirty="0"/>
              <a:t> ООН в</a:t>
            </a:r>
            <a:r>
              <a:rPr lang="ru-RU" b="1" dirty="0"/>
              <a:t> 1959 </a:t>
            </a:r>
            <a:r>
              <a:rPr lang="en-US" b="1" dirty="0" err="1"/>
              <a:t>году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6984776" cy="36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	Из Декларации прав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Ребенку должны принадлежать все указанные в настоящей</a:t>
            </a:r>
          </a:p>
          <a:p>
            <a:r>
              <a:rPr lang="ru-RU" dirty="0"/>
              <a:t>Декларации права. Эти права должны признаваться за всеми</a:t>
            </a:r>
          </a:p>
          <a:p>
            <a:r>
              <a:rPr lang="ru-RU" dirty="0"/>
              <a:t>детьми без всяких исключений и без различия или дискриминации</a:t>
            </a:r>
          </a:p>
          <a:p>
            <a:r>
              <a:rPr lang="ru-RU" dirty="0"/>
              <a:t>по признаку расы, цвета кожи, пола, языка, религии, политических или иных</a:t>
            </a:r>
          </a:p>
          <a:p>
            <a:r>
              <a:rPr lang="ru-RU" dirty="0"/>
              <a:t>убеждений, национального или социального происхождения,</a:t>
            </a:r>
          </a:p>
          <a:p>
            <a:r>
              <a:rPr lang="ru-RU" dirty="0"/>
              <a:t>имущественного положения, рождения или иного обстоятельства, касающегося самого ребенка или его семьи.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	Приемлемые права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3"/>
            <a:ext cx="7258072" cy="28575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Ребенку законом и другими средствами должна быть обеспечена специальная защита и предоставлены возможности и благоприятные условия, которые позволяли бы ему развиваться физически, умственно, нравственно, духовно и в социальном отношении здоровым и нормальным путем и в условиях свободы и достоинства.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0504"/>
            <a:ext cx="5815548" cy="252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Приемлемые права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Ребенку должно принадлежать с его рождения право на имя и гражданство. </a:t>
            </a:r>
          </a:p>
          <a:p>
            <a:pPr lvl="0"/>
            <a:r>
              <a:rPr lang="ru-RU" dirty="0"/>
              <a:t>Ребенок должен пользоваться благами социального обеспечения. </a:t>
            </a:r>
          </a:p>
          <a:p>
            <a:pPr lvl="0"/>
            <a:r>
              <a:rPr lang="ru-RU" dirty="0"/>
              <a:t>Ему должно принадлежать право на здоровый рост и развитие; с этой целью специальные уход и охрана должны быть обеспечены как ему, так и его матери, включая дородовый и послеродовый уход. </a:t>
            </a:r>
          </a:p>
          <a:p>
            <a:pPr lvl="0"/>
            <a:r>
              <a:rPr lang="ru-RU" dirty="0"/>
              <a:t>Ребенку должно принадлежать право на надлежащее питание, жилище, развлечения и медицинское обслуживание.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	Дети-инвалиды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772816"/>
            <a:ext cx="761804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6072231" cy="474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Права детей инвалидов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 </a:t>
            </a:r>
            <a:r>
              <a:rPr lang="ru-RU" sz="3800" dirty="0"/>
              <a:t>Ребенку, который является неполноценным в физическом, психическом или социальном отношении, должны обеспечиваться специальные режим, образование и заботы, необходимые ввиду его особого состояния.</a:t>
            </a:r>
          </a:p>
          <a:p>
            <a:pPr lvl="0"/>
            <a:r>
              <a:rPr lang="ru-RU" sz="3800" dirty="0"/>
              <a:t>Ребенок для полного и гармоничного развития его личности нуждается в любви и понимании. Он должен, когда- это возможно, расти на попечении и под ответственностью своих родителей и во всяком случае в атмосфере любви и моральной и материальной обеспеченности; малолетний ребенок не должен, кроме тех случаев, когда имеются исключительные обстоятельства, быть разлучаем со своей матерью. </a:t>
            </a:r>
          </a:p>
          <a:p>
            <a:pPr lvl="0"/>
            <a:r>
              <a:rPr lang="ru-RU" sz="3800" dirty="0"/>
              <a:t>На обществе и на органах публичной власти должна лежать обязанность осуществлять особую заботу о детях, не имеющих семьи, и о детях, не имеющих достаточных средств,  к существованию.</a:t>
            </a:r>
          </a:p>
          <a:p>
            <a:pPr>
              <a:buNone/>
            </a:pPr>
            <a:endParaRPr lang="ru-RU" sz="3800" dirty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Бесплатное образование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95" y="1609725"/>
            <a:ext cx="646200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Бесплатное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Ребенок имеет право на получение образования, которое должно быть бесплатным и обязательным, по крайней мере, на начальных стадиях.</a:t>
            </a:r>
          </a:p>
          <a:p>
            <a:pPr lvl="0"/>
            <a:r>
              <a:rPr lang="ru-RU" dirty="0" smtClean="0"/>
              <a:t> Наилучшее обеспечение интересов ребенка должно быть руководящим принципом для тех, на ком лежит ответственность за его образование и обучение; эта ответственность лежит, прежде всего, на его родителях.</a:t>
            </a:r>
          </a:p>
          <a:p>
            <a:pPr lvl="0"/>
            <a:r>
              <a:rPr lang="ru-RU" dirty="0" smtClean="0"/>
              <a:t>Ребенку должна быть обеспечена полная возможность игр и развлечений, которые были бы направлены на цели, преследуемые образованием; общество и органы публичной власти должны прилагать усилия к тому, чтобы способствовать осуществлению указанного права.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		Имею право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Ребенок должен при всех обстоятельствах быть среди тех, кто первым получает защиту и помощь.			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86058"/>
            <a:ext cx="2928958" cy="32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3501008"/>
            <a:ext cx="324035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54098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Актуальность данной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5966" y="1609725"/>
            <a:ext cx="360146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		Имею право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Ребенок должен быть </a:t>
            </a:r>
          </a:p>
          <a:p>
            <a:r>
              <a:rPr lang="ru-RU" dirty="0"/>
              <a:t>защищен от всех форм небрежного отношения, жестокости и</a:t>
            </a:r>
          </a:p>
          <a:p>
            <a:r>
              <a:rPr lang="ru-RU" dirty="0"/>
              <a:t>эксплуатации. Он не должен быть объектом торговли, в какой бы то</a:t>
            </a:r>
          </a:p>
          <a:p>
            <a:r>
              <a:rPr lang="ru-RU" dirty="0"/>
              <a:t>ни было форме.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31683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		Имею права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564904"/>
            <a:ext cx="3240360" cy="32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07537"/>
            <a:ext cx="2664295" cy="31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53" y="2600483"/>
            <a:ext cx="3240360" cy="32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2664295" cy="31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		Имею 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Ребенок не должен приниматься на работу до достижения надлежащего возрастного минимума; ему ни в коем случае не должны поручаться или разрешаться работа или занятие, которые были бы вредны для его здоровья или образования или препятствовали его физическому, умственному или нравственному развитию.</a:t>
            </a:r>
          </a:p>
          <a:p>
            <a:pPr lvl="0"/>
            <a:r>
              <a:rPr lang="ru-RU" dirty="0"/>
              <a:t>Ребенок должен воспитываться в духе взаимопонимания,</a:t>
            </a:r>
          </a:p>
          <a:p>
            <a:r>
              <a:rPr lang="ru-RU" dirty="0"/>
              <a:t>терпимости, дружбы между народами, мира и всеобщего братства, а также в полном сознании, что его энергия и способности должны посвящаться служению на пользу других людей.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Путь</a:t>
            </a:r>
            <a:r>
              <a:rPr lang="en-US" b="1" dirty="0"/>
              <a:t> к </a:t>
            </a:r>
            <a:r>
              <a:rPr lang="en-US" b="1" dirty="0" err="1"/>
              <a:t>решению</a:t>
            </a:r>
            <a:r>
              <a:rPr lang="en-US" b="1" dirty="0"/>
              <a:t> </a:t>
            </a:r>
            <a:r>
              <a:rPr lang="en-US" b="1" dirty="0" err="1"/>
              <a:t>проблемы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400948" cy="5001419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По моей личной инициативе в своей школе я представила данную презентацию ученикам 5-8 классов для ознакомления с ранее незнакомой информацией и для расширения их знаний в области обществознания.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r>
              <a:rPr lang="ru-RU" sz="2800" b="1" dirty="0"/>
              <a:t>Также в кабинете обществознания теперь висит данная картинка, чтобы ученики всегда помнили о своих правах.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4263553" cy="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что имеет право ребенок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500990" cy="47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		Права ребенка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04770"/>
            <a:ext cx="7239000" cy="285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	Правовые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Правовые знания нужны всем людям не сами по  себе, а как основа поведения в разных жизненных ситуациях. Актуальность правового</a:t>
            </a:r>
          </a:p>
          <a:p>
            <a:r>
              <a:rPr lang="ru-RU" dirty="0"/>
              <a:t>просвещения очевидна - она обусловлена современным состоянием всех сфер общественной жизни: экономики, культуры, политики. И сейчас крайне необходимо формировать у детей мировоззрение, основанное на уважении к закону, знании прав человека и умении найти пути решения</a:t>
            </a:r>
          </a:p>
          <a:p>
            <a:r>
              <a:rPr lang="ru-RU" dirty="0"/>
              <a:t>жизненных проблем.</a:t>
            </a:r>
          </a:p>
          <a:p>
            <a:r>
              <a:rPr lang="ru-RU" dirty="0"/>
              <a:t>Ребенок очень быстро вырастает и становится взрослым. Научив сегодня детей пользоваться их правами и свободами, умело сочетать права</a:t>
            </a:r>
          </a:p>
          <a:p>
            <a:r>
              <a:rPr lang="ru-RU" dirty="0"/>
              <a:t>и обязанности, ответственность перед другими, воспитав их правовую культуру завтра, превратившись во взрослых, сегодняшние дети научатся соблюдать и защищать не только свои права и свободы, но и смогут помочь другим нуждающимся людям.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		Исследование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личной инициативе, мной было проведено маленькое исследование качества знаний детей об их правах.  Я составил анкеты и с помощью преподавателя распространил их среди учеников 6-ого класса. Данная анкета выглядела следующим образом: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b="1" dirty="0" smtClean="0"/>
              <a:t>	Анкетирование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/>
              <a:t>Какие права касающийся детей, вы знаете?</a:t>
            </a:r>
            <a:endParaRPr lang="ru-RU" dirty="0"/>
          </a:p>
          <a:p>
            <a:pPr lvl="0"/>
            <a:r>
              <a:rPr lang="ru-RU" b="1" i="1" dirty="0"/>
              <a:t>Что означает понятие «Конвенция?</a:t>
            </a:r>
            <a:endParaRPr lang="ru-RU" dirty="0"/>
          </a:p>
          <a:p>
            <a:pPr lvl="0"/>
            <a:r>
              <a:rPr lang="ru-RU" b="1" i="1" dirty="0"/>
              <a:t>Что нужно делать, если ваши права нарушаются?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28647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18040" cy="21328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	</a:t>
            </a:r>
            <a:r>
              <a:rPr lang="en-US" b="1" dirty="0" err="1" smtClean="0"/>
              <a:t>Анкетировани</a:t>
            </a:r>
            <a:r>
              <a:rPr lang="ru-RU" b="1" dirty="0"/>
              <a:t>е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b="1" dirty="0" smtClean="0"/>
              <a:t>у</a:t>
            </a:r>
            <a:r>
              <a:rPr lang="en-US" b="1" dirty="0" err="1"/>
              <a:t>чащи</a:t>
            </a:r>
            <a:r>
              <a:rPr lang="ru-RU" b="1" dirty="0" err="1" smtClean="0"/>
              <a:t>х</a:t>
            </a:r>
            <a:r>
              <a:rPr lang="en-US" b="1" dirty="0" err="1" smtClean="0"/>
              <a:t>ся</a:t>
            </a:r>
            <a:r>
              <a:rPr lang="ru-RU" b="1" dirty="0" smtClean="0"/>
              <a:t> </a:t>
            </a:r>
            <a:r>
              <a:rPr lang="en-US" b="1" dirty="0" err="1" smtClean="0"/>
              <a:t>показало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en-US" b="1" dirty="0" err="1"/>
              <a:t>Какие</a:t>
            </a:r>
            <a:r>
              <a:rPr lang="en-US" b="1" dirty="0"/>
              <a:t> </a:t>
            </a:r>
            <a:r>
              <a:rPr lang="en-US" b="1" dirty="0" err="1"/>
              <a:t>права</a:t>
            </a:r>
            <a:r>
              <a:rPr lang="ru-RU" b="1" dirty="0"/>
              <a:t>, </a:t>
            </a:r>
            <a:r>
              <a:rPr lang="en-US" b="1" dirty="0" err="1"/>
              <a:t>касающиеся</a:t>
            </a:r>
            <a:r>
              <a:rPr lang="en-US" b="1" dirty="0"/>
              <a:t> </a:t>
            </a:r>
            <a:r>
              <a:rPr lang="en-US" b="1" dirty="0" err="1"/>
              <a:t>детей</a:t>
            </a:r>
            <a:r>
              <a:rPr lang="ru-RU" b="1" dirty="0"/>
              <a:t>,</a:t>
            </a:r>
            <a:endParaRPr lang="ru-RU" dirty="0"/>
          </a:p>
          <a:p>
            <a:r>
              <a:rPr lang="en-US" b="1" dirty="0" err="1"/>
              <a:t>вы</a:t>
            </a:r>
            <a:r>
              <a:rPr lang="en-US" b="1" dirty="0"/>
              <a:t> </a:t>
            </a:r>
            <a:r>
              <a:rPr lang="en-US" b="1" dirty="0" err="1"/>
              <a:t>знаете</a:t>
            </a:r>
            <a:r>
              <a:rPr lang="ru-RU" b="1" dirty="0"/>
              <a:t>?»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1" y="3140968"/>
            <a:ext cx="27019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862" y="2205037"/>
            <a:ext cx="3116362" cy="352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		Права ребенка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68168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		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данный вопрос правильный ответ смогли дать лишь </a:t>
            </a:r>
            <a:r>
              <a:rPr lang="ru-RU" dirty="0" smtClean="0"/>
              <a:t>30% учащихся в школе. </a:t>
            </a:r>
            <a:r>
              <a:rPr lang="ru-RU" dirty="0"/>
              <a:t>Чаще всего назывались:		</a:t>
            </a:r>
          </a:p>
          <a:p>
            <a:r>
              <a:rPr lang="ru-RU" dirty="0"/>
              <a:t>-Право на бесплатное медицинское обслуживание;</a:t>
            </a:r>
          </a:p>
          <a:p>
            <a:r>
              <a:rPr lang="ru-RU" dirty="0"/>
              <a:t>-Право на бесплатное образование;</a:t>
            </a:r>
          </a:p>
          <a:p>
            <a:r>
              <a:rPr lang="ru-RU" dirty="0"/>
              <a:t>- Право на жизнь.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1037</Words>
  <Application>Microsoft Office PowerPoint</Application>
  <PresentationFormat>Экран (4:3)</PresentationFormat>
  <Paragraphs>102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Проектно-исследовательская работа на тему:  «Права ребенка» </vt:lpstr>
      <vt:lpstr>МКОУ Радофинниковская ООШ» Автор работы ученик 9 класса: Машин Леонид  Руководитель : Вагидова З.М </vt:lpstr>
      <vt:lpstr>Актуальность данной работы </vt:lpstr>
      <vt:lpstr> Правовые знания</vt:lpstr>
      <vt:lpstr>  Исследование </vt:lpstr>
      <vt:lpstr> Анкетирование</vt:lpstr>
      <vt:lpstr> Анкетирование   учащихся показало:   </vt:lpstr>
      <vt:lpstr>  Права ребенка</vt:lpstr>
      <vt:lpstr>  Ответы:</vt:lpstr>
      <vt:lpstr>Что означает понятие «Конвенция»? </vt:lpstr>
      <vt:lpstr>Ответы</vt:lpstr>
      <vt:lpstr>«Что нужно делать, если ваши права нарушаются?» </vt:lpstr>
      <vt:lpstr>  Кто ответит?</vt:lpstr>
      <vt:lpstr>Обращения детей</vt:lpstr>
      <vt:lpstr> Основные понятия</vt:lpstr>
      <vt:lpstr>Отношение к праву ребенка</vt:lpstr>
      <vt:lpstr> Ребёнок – кто же это? </vt:lpstr>
      <vt:lpstr> Права ребенка-это……….. </vt:lpstr>
      <vt:lpstr>О конвенции… </vt:lpstr>
      <vt:lpstr> Конвенция о правах  ребенка</vt:lpstr>
      <vt:lpstr>Из декларация прав ребёнка, принятой Генеральной Ассамблеей ООН в 1959 году: </vt:lpstr>
      <vt:lpstr> Из Декларации прав</vt:lpstr>
      <vt:lpstr> Приемлемые права</vt:lpstr>
      <vt:lpstr>Приемлемые права ребенка</vt:lpstr>
      <vt:lpstr> Дети-инвалиды</vt:lpstr>
      <vt:lpstr> Права детей инвалидов</vt:lpstr>
      <vt:lpstr>Бесплатное образование</vt:lpstr>
      <vt:lpstr>Бесплатное образование</vt:lpstr>
      <vt:lpstr>  Имею право</vt:lpstr>
      <vt:lpstr>  Имею право</vt:lpstr>
      <vt:lpstr>  Имею права</vt:lpstr>
      <vt:lpstr>  Имею права</vt:lpstr>
      <vt:lpstr>Путь к решению проблемы: </vt:lpstr>
      <vt:lpstr>На что имеет право ребенок</vt:lpstr>
      <vt:lpstr>  Права ребенка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работа    на тему: «Права ребенка»</dc:title>
  <dc:creator>1</dc:creator>
  <cp:lastModifiedBy>Вика</cp:lastModifiedBy>
  <cp:revision>15</cp:revision>
  <dcterms:created xsi:type="dcterms:W3CDTF">2014-10-30T16:43:11Z</dcterms:created>
  <dcterms:modified xsi:type="dcterms:W3CDTF">2014-11-10T23:42:27Z</dcterms:modified>
</cp:coreProperties>
</file>