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9" autoAdjust="0"/>
    <p:restoredTop sz="94635" autoAdjust="0"/>
  </p:normalViewPr>
  <p:slideViewPr>
    <p:cSldViewPr>
      <p:cViewPr varScale="1">
        <p:scale>
          <a:sx n="84" d="100"/>
          <a:sy n="84" d="100"/>
        </p:scale>
        <p:origin x="-112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5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E256D-D92E-497A-A033-2B226F94615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18CEE-9A33-4DCF-A562-ADFE3AC5E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EDF8-9FB8-4BD2-93C9-D88A41D5729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3D92B-072D-4BD6-9221-152E1DC92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6C57-8A7A-43C8-9E9F-7A0848308A0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2244-18AA-438A-AB88-3FA27B9E8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A%D0%B0%D1%80%D1%82%D0%B8%D0%BD%D0%BA%D0%B0%20%D0%B4%D0%B5%D0%B9%D1%81%D1%82%D0%B2%D1%83%D1%8E%D1%89%D0%B5%D0%B3%D0%BE%20%D0%BF%D1%80%D0%B0%D0%B2%D0%B8%D1%82%D0%B5%D0%BB%D1%8C%D1%81%D1%82%D0%B2%D0%B0%20%D1%80%D1%84%202011%D0%B3&amp;pos=26&amp;uinfo=sw-1349-sh-567-fw-1124-fh-448-pd-1&amp;rpt=simage&amp;img_url=http://mic.tatarstan.ru/file/%d0%bf%d1%80%d0%b0%d0%b2%d0%b8%d1%82%d0%b5%d0%bb%d1%8c%d1%81%d1%82%d0%b2%d0%be%20%d1%80%d1%8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source=wiz&amp;uinfo=sw-1349-sh-567-fw-1124-fh-448-pd-1&amp;text=%D0%BA%D0%B0%D1%80%D1%82%D0%B8%D0%BD%D0%BA%D0%B0%20%D1%84%D0%B5%D0%B4%D0%B5%D1%80%D0%B0%D0%BB%D1%8C%D0%BD%D0%BE%D0%B3%D0%BE%20%D1%81%D0%BE%D0%B1%D1%80%D0%B0%D0%BD%D0%B8%D1%8F%20%D0%A0%D0%A4&amp;noreask=1&amp;pos=1&amp;lr=2&amp;rpt=simage&amp;img_url=http://img.torg.mail.ru/news/16791/1-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uinfo=sw-1349-sh-567-fw-1124-fh-448-pd-1&amp;p=4&amp;text=%D0%BA%D0%B0%D1%80%D1%82%D0%B8%D0%BD%D0%BA%D0%B0%20%D1%84%D0%B5%D0%B4%D0%B5%D1%80%D0%B0%D0%BB%D1%8C%D0%BD%D0%BE%D0%B3%D0%BE%20%D1%81%D0%BE%D0%B1%D1%80%D0%B0%D0%BD%D0%B8%D1%8F%20%D0%A0%D0%A4&amp;noreask=1&amp;pos=132&amp;rpt=simage&amp;lr=2&amp;img_url=http://www.morvesti.ru/fotobank/1436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1&amp;text=%D0%BA%D0%B0%D1%80%D1%82%D0%B8%D0%BD%D0%BA%D0%B0%20%D0%BF%D1%80%D0%B5%D0%B7%D0%B8%D0%B4%D0%B5%D0%BD%D1%82%D0%B0%20%D1%80%D1%84&amp;pos=59&amp;uinfo=sw-1349-sh-567-fw-1124-fh-448-pd-1&amp;rpt=simage&amp;img_url=http://www.yaplakal.com/uploads/post-27-1304664979141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uinfo=sw-1349-sh-567-fw-1124-fh-448-pd-1&amp;p=1&amp;text=%D0%BA%D0%B0%D1%80%D1%82%D0%B8%D0%BD%D0%BA%D0%B0%20%D1%84%D0%B5%D0%B4%D0%B5%D1%80%D0%B0%D0%BB%D1%8C%D0%BD%D0%BE%D0%B3%D0%BE%20%D1%81%D0%BE%D0%B1%D1%80%D0%B0%D0%BD%D0%B8%D1%8F%20%D0%A0%D0%A4&amp;noreask=1&amp;pos=32&amp;rpt=simage&amp;lr=2&amp;img_url=http://xn--e1aogju.xn--p1ai/upload/sx/256/preview/68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uinfo=sw-1349-sh-567-fw-1124-fh-448-pd-1&amp;p=1&amp;text=%D0%BA%D0%B0%D1%80%D1%82%D0%B8%D0%BD%D0%BA%D0%B0%20%D1%84%D0%B5%D0%B4%D0%B5%D1%80%D0%B0%D0%BB%D1%8C%D0%BD%D0%BE%D0%B3%D0%BE%20%D1%81%D0%BE%D0%B1%D1%80%D0%B0%D0%BD%D0%B8%D1%8F%20%D0%A0%D0%A4&amp;noreask=1&amp;pos=46&amp;rpt=simage&amp;lr=2&amp;img_url=http://www.ridus.ru/_ah/img/H6VB9vJ_jMCN5GYAPzwjd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uinfo=sw-1349-sh-567-fw-1124-fh-448-pd-1&amp;p=1&amp;text=%D0%BA%D0%B0%D1%80%D1%82%D0%B8%D0%BD%D0%BA%D0%B0%20%D1%84%D0%B5%D0%B4%D0%B5%D1%80%D0%B0%D0%BB%D1%8C%D0%BD%D0%BE%D0%B3%D0%BE%20%D1%81%D0%BE%D0%B1%D1%80%D0%B0%D0%BD%D0%B8%D1%8F%20%D0%A0%D0%A4&amp;noreask=1&amp;pos=32&amp;rpt=simage&amp;lr=2&amp;img_url=http://xn--e1aogju.xn--p1ai/upload/sx/256/preview/68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uinfo=sw-1349-sh-567-fw-1124-fh-448-pd-1&amp;p=4&amp;text=%D0%BA%D0%B0%D1%80%D1%82%D0%B8%D0%BD%D0%BA%D0%B0%20%D1%84%D0%B5%D0%B4%D0%B5%D1%80%D0%B0%D0%BB%D1%8C%D0%BD%D0%BE%D0%B3%D0%BE%20%D1%81%D0%BE%D0%B1%D1%80%D0%B0%D0%BD%D0%B8%D1%8F%20%D0%A0%D0%A4&amp;noreask=1&amp;pos=138&amp;rpt=simage&amp;lr=2&amp;img_url=http://ria.ru/images/91617/32/916173207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A%D0%B0%D1%80%D1%82%D0%B8%D0%BD%D0%BA%D0%B0%20%D0%B4%D0%B5%D0%B9%D1%81%D1%82%D0%B2%D1%83%D1%8E%D1%89%D0%B5%D0%B3%D0%BE%20%D0%BF%D1%80%D0%B0%D0%B2%D0%B8%D1%82%D0%B5%D0%BB%D1%8C%D1%81%D1%82%D0%B2%D0%B0%20%D1%80%D1%84%202011%D0%B3&amp;pos=26&amp;uinfo=sw-1349-sh-567-fw-1124-fh-448-pd-1&amp;rpt=simage&amp;img_url=http://mic.tatarstan.ru/file/%d0%bf%d1%80%d0%b0%d0%b2%d0%b8%d1%82%d0%b5%d0%bb%d1%8c%d1%81%d1%82%d0%b2%d0%be%20%d1%80%d1%84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0%B1%D0%BE%D1%80%D0%B8%D1%81%D0%B0%20%D0%B3%D0%BE%D0%B4%D1%83%D0%BD%D0%BE%D0%B2%D0%B0&amp;pos=5&amp;uinfo=sw-1349-sh-567-fw-1124-fh-448-pd-1&amp;rpt=simage&amp;img_url=http://russiapedia.rt.com/files/prominent-russians/history-and-mythology/boris-godunov/boris-godunov_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text=%D0%BA%D0%B0%D1%80%D1%82%D0%B8%D0%BD%D0%BA%D0%B0%20%D0%BC%D0%B8%D1%85%D0%B0%D0%B8%D0%BB%D0%B0%20%D1%80%D0%BE%D0%BC%D0%B0%D0%BD%D0%BE%D0%B2%D0%B0&amp;pos=19&amp;uinfo=sw-1349-sh-567-fw-1124-fh-448-pd-1&amp;rpt=simage&amp;img_url=http://www.pokrov-monastir.ru/UserFiles/images/004%2002%20pr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shalew.ru/ru/maxsz/vitte.img" TargetMode="External"/><Relationship Id="rId2" Type="http://schemas.openxmlformats.org/officeDocument/2006/relationships/hyperlink" Target="http://www.krugosvet.ru/enc/istoriya/VITTE_SERGE_YULEVIC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uinfo=sw-1349-sh-567-fw-1124-fh-448-pd-1&amp;p=4&amp;text=%D0%BA%D0%B0%D1%80%D1%82%D0%B8%D0%BD%D0%BA%D0%B0%20%D0%B2%D1%8B%D0%B1%D0%BE%D1%80%D0%BE%D0%B2%20%D0%A0%D0%A4&amp;noreask=1&amp;pos=143&amp;rpt=simage&amp;lr=2&amp;img_url=http://img.nr2.ru/pict/arts1/36/14/3614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uinfo=sw-1349-sh-567-fw-1124-fh-448-pd-1&amp;p=1&amp;text=%D0%BA%D0%B0%D1%80%D1%82%D0%B8%D0%BD%D0%BA%D0%B0%20%D0%B2%D1%8B%D0%B1%D0%BE%D1%80%D0%BE%D0%B2%20%D0%A0%D0%A4&amp;noreask=1&amp;pos=34&amp;rpt=simage&amp;lr=2&amp;img_url=http://cs9873.userapi.com/u27619991/-14/x_3b38553b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0%20%D0%BC%D0%B0%D0%BD%D0%B8%D1%84%D0%B5%D1%81%D1%82%D0%B0%20%D1%86%D0%B0%D1%80%D1%8F&amp;pos=3&amp;uinfo=sw-1349-sh-567-fw-1124-fh-448-pd-1&amp;rpt=simage&amp;img_url=http://upload.wikimedia.org/wikipedia/commons/4/4c/1917_%D0%BC%D0%B0%D1%80%D1%82_%D0%9E%D1%82%D1%80%D0%B5%D1%87%D0%B5%D0%BD%D0%B8%D0%B5_%D0%9D%D0%B8%D0%BA%D0%BE%D0%BB%D0%B0%D1%8F_II_%D0%BC%D0%B0%D0%BD%D0%B8%D1%84%D0%B5%D1%81%D1%8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0%BA%D0%B0%D1%80%D1%82%D0%B8%D0%BD%D0%BA%D0%B0%20%D0%BC%D0%B0%D0%BD%D0%B8%D1%84%D0%B5%D1%81%D1%82%D0%B0%20%D1%86%D0%B0%D1%80%D1%8F&amp;pos=4&amp;uinfo=sw-1349-sh-567-fw-1124-fh-448-pd-1&amp;rpt=simage&amp;img_url=http://dic.academic.ru/pictures/wiki/files/77/Manifest-Bulgarian-First-World-War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0%20%D0%BA%D0%BE%D0%BD%D1%81%D1%82%D0%B8%D1%82%D1%83%D1%86%D0%B8%D0%B8%20%D1%80%D1%84&amp;img_url=http://s015.radikal.ru/i332/1103/c8/67e43198a07d.jpg&amp;pos=0&amp;rpt=simage&amp;lr=2&amp;noreask=1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886728" cy="85725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Парламентский урок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«Где рождаются законы?».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429552" cy="41434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  <a:p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>
                <a:solidFill>
                  <a:srgbClr val="FF0000"/>
                </a:solidFill>
              </a:rPr>
              <a:t>Цель</a:t>
            </a:r>
            <a:r>
              <a:rPr lang="ru-RU" sz="2900" dirty="0">
                <a:solidFill>
                  <a:srgbClr val="FF0000"/>
                </a:solidFill>
              </a:rPr>
              <a:t> </a:t>
            </a:r>
            <a:r>
              <a:rPr lang="ru-RU" sz="2900" dirty="0">
                <a:solidFill>
                  <a:srgbClr val="002060"/>
                </a:solidFill>
              </a:rPr>
              <a:t>нашей сегодняшней встречи обсудить очень много важных и актуальных вопросов, касающихся роли парламента в нашем демократическом обществе, сопоставить царскую Государственную Думу с современной. Сравнить их компетенции, сделать попытку извлечь уроки из прошлого, обратить их на пользу действующему парламенту.</a:t>
            </a:r>
          </a:p>
          <a:p>
            <a:r>
              <a:rPr lang="ru-RU" sz="2900" dirty="0">
                <a:solidFill>
                  <a:srgbClr val="002060"/>
                </a:solidFill>
              </a:rPr>
              <a:t> Путь российского парламентаризма был сложен и тернист, что было обусловлено спецификой социально - экономического развития страны.</a:t>
            </a:r>
          </a:p>
        </p:txBody>
      </p:sp>
      <p:pic>
        <p:nvPicPr>
          <p:cNvPr id="4" name="Рисунок 3" descr="http://www.rfdeti.ru/upload/prav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saica.ru/sites/default/files/news/preview/2011/03/09/Gosduma_RF3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428737"/>
            <a:ext cx="23574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Государственную власть осуществляют: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* </a:t>
            </a:r>
            <a:r>
              <a:rPr lang="ru-RU" dirty="0">
                <a:solidFill>
                  <a:srgbClr val="002060"/>
                </a:solidFill>
              </a:rPr>
              <a:t>Президент </a:t>
            </a:r>
            <a:r>
              <a:rPr lang="ru-RU" dirty="0" smtClean="0">
                <a:solidFill>
                  <a:srgbClr val="002060"/>
                </a:solidFill>
              </a:rPr>
              <a:t>РФ 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Федеральное Собрание (Совет Федерации и Государственная Дума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Правительство РФ, суды РФ.</a:t>
            </a:r>
          </a:p>
        </p:txBody>
      </p:sp>
      <p:pic>
        <p:nvPicPr>
          <p:cNvPr id="7" name="Рисунок 6" descr="http://www.morvesti.ru/fotobank/1436T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1500174"/>
            <a:ext cx="48577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Для чего человеку нужна Конституция?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Прежде всего для того, чтобы не чувствовать себя чужим в собственной стране, т.е. ощущать себя ее гражданином с определенными правами и обязанностями.</a:t>
            </a:r>
          </a:p>
          <a:p>
            <a:r>
              <a:rPr lang="ru-RU" dirty="0">
                <a:solidFill>
                  <a:srgbClr val="002060"/>
                </a:solidFill>
              </a:rPr>
              <a:t>На этот же вопрос демократически настроенные политики ответят – чтобы ограничить власть правителей. Принимая Конституцию, граждане стремятся оградить себя от их всевластия. </a:t>
            </a:r>
            <a:r>
              <a:rPr lang="ru-RU" b="1" dirty="0">
                <a:solidFill>
                  <a:srgbClr val="002060"/>
                </a:solidFill>
              </a:rPr>
              <a:t>В Конституции РФ, есть разделы о Президенте, парламенте, правительстве</a:t>
            </a:r>
            <a:r>
              <a:rPr lang="ru-RU" dirty="0">
                <a:solidFill>
                  <a:srgbClr val="002060"/>
                </a:solidFill>
              </a:rPr>
              <a:t>. В ней определена сфера их деятельности, порядок их выбора. В этом и заключается ограничение их власти. </a:t>
            </a:r>
            <a:r>
              <a:rPr lang="ru-RU" b="1" dirty="0">
                <a:solidFill>
                  <a:srgbClr val="002060"/>
                </a:solidFill>
              </a:rPr>
              <a:t>Они могут делать то, что указано в Конституции, но не более того. Высший же смысл и назначение Конституции как закона – это признание, соблюдение и защита прав и свобод человека и гражданина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Полномочия и деятельность Президента РФ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Полномочия </a:t>
            </a:r>
            <a:r>
              <a:rPr lang="ru-RU" sz="2400" dirty="0"/>
              <a:t>Президента РФ — это, как правило, одновременно его обязанности. Так часто бывает в отраслях публичного права в отличие от частного, гражданского права. Имея права, государственный орган обязан их осуществлять, действовать, управляя государством и обществом. Вместе с тем не все права Президента РФ являются одновременно его обязанностями (он, например, может председательствовать, а может по своему желанию и не председательствовать на заседаниях Правительства РФ) и не все обязанности — его правами. </a:t>
            </a:r>
          </a:p>
        </p:txBody>
      </p:sp>
      <p:pic>
        <p:nvPicPr>
          <p:cNvPr id="4" name="Рисунок 3" descr="http://www.orenburg-gov.ru/magnoliaPublic/regportal/News/OfficialChronics/2009-11-06-12-34-5/PageContent/0/body_files/file0/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1214422"/>
            <a:ext cx="1143008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Полномочия Президента РФ могут быть разделены на несколько групп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043890" cy="384017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1) полномочия в сфере правового статуса личности; </a:t>
            </a:r>
          </a:p>
          <a:p>
            <a:r>
              <a:rPr lang="ru-RU" dirty="0">
                <a:solidFill>
                  <a:srgbClr val="0070C0"/>
                </a:solidFill>
              </a:rPr>
              <a:t>2) полномочия, связанные с федеративным устройством государства;</a:t>
            </a:r>
          </a:p>
          <a:p>
            <a:r>
              <a:rPr lang="ru-RU" dirty="0">
                <a:solidFill>
                  <a:srgbClr val="0070C0"/>
                </a:solidFill>
              </a:rPr>
              <a:t>3) полномочия в отношениях с парламентом; </a:t>
            </a:r>
          </a:p>
          <a:p>
            <a:r>
              <a:rPr lang="ru-RU" dirty="0">
                <a:solidFill>
                  <a:srgbClr val="0070C0"/>
                </a:solidFill>
              </a:rPr>
              <a:t>4) полномочия в отношениях с органами исполнительной власти, </a:t>
            </a:r>
          </a:p>
          <a:p>
            <a:r>
              <a:rPr lang="ru-RU" dirty="0">
                <a:solidFill>
                  <a:srgbClr val="0070C0"/>
                </a:solidFill>
              </a:rPr>
              <a:t>5) полномочия в отношениях с органами судебной власти; </a:t>
            </a:r>
          </a:p>
          <a:p>
            <a:r>
              <a:rPr lang="ru-RU" dirty="0">
                <a:solidFill>
                  <a:srgbClr val="0070C0"/>
                </a:solidFill>
              </a:rPr>
              <a:t>6) полномочия по урегулированию чрезвычайных ситуаций; </a:t>
            </a:r>
          </a:p>
          <a:p>
            <a:r>
              <a:rPr lang="ru-RU" dirty="0">
                <a:solidFill>
                  <a:srgbClr val="0070C0"/>
                </a:solidFill>
              </a:rPr>
              <a:t>7) полномочия в военной сфере; </a:t>
            </a:r>
          </a:p>
          <a:p>
            <a:r>
              <a:rPr lang="ru-RU" dirty="0">
                <a:solidFill>
                  <a:srgbClr val="0070C0"/>
                </a:solidFill>
              </a:rPr>
              <a:t>8) полномочия в области внешней политики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/>
              <a:t>Федеральное Собрание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Федеральное </a:t>
            </a:r>
            <a:r>
              <a:rPr lang="ru-RU" sz="2400" b="1" dirty="0">
                <a:solidFill>
                  <a:srgbClr val="002060"/>
                </a:solidFill>
              </a:rPr>
              <a:t>Собрание</a:t>
            </a:r>
            <a:r>
              <a:rPr lang="ru-RU" sz="2400" dirty="0">
                <a:solidFill>
                  <a:srgbClr val="002060"/>
                </a:solidFill>
              </a:rPr>
              <a:t> - парламент Российской Федерации - является представительным и законодательным органом Российской Федерации.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Федеральное Собрание состоит из двух палат -</a:t>
            </a:r>
            <a:r>
              <a:rPr lang="ru-RU" sz="2400" b="1" dirty="0">
                <a:solidFill>
                  <a:srgbClr val="002060"/>
                </a:solidFill>
              </a:rPr>
              <a:t>Совета Федерации  и Государственной Думы.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etr1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14422"/>
            <a:ext cx="6572296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716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 ведению Государственной Думы относятся: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0"/>
            <a:ext cx="671517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дача согласия Президенту Российской Федерации на назначение Председателя Правительства Российской Федерации;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решение вопроса о доверии Правительству Российской Федерации;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заслушивание ежегодных отчетов Правительства Российской Федерации о результатах его деятельности, в том числе по вопросам, поставленным Государственной Думой;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г) назначение на должность и освобождение от должности Председателя Центрального банка Российской Федерации;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назначение на должность и освобождение от должности Председателя Счетной палаты и половины состава ее аудиторов;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е) назначение на должность и освобождение от должности Уполномоченного по правам человека, действующего в соответствии с федеральным конституционным законом;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ж) объявление амнистии;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выдвижение обвинения против Президента Российской Федерации для отрешения его от должности.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 ведению Совета Федерации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относятся: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7"/>
            <a:ext cx="7500990" cy="4500595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400" dirty="0" smtClean="0"/>
              <a:t>а</a:t>
            </a:r>
            <a:r>
              <a:rPr lang="ru-RU" sz="3400" dirty="0" smtClean="0">
                <a:solidFill>
                  <a:srgbClr val="002060"/>
                </a:solidFill>
              </a:rPr>
              <a:t>) утверждение изменения границ между субъектами Российской Федерации;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б) утверждение указа Президента Российской Федерации о введении военного положения;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в) утверждение указа Президента Российской Федерации о введении чрезвычайного положения;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г) решение вопроса о возможности использования Вооруженных Сил Российской Федерации за пределами территории Российской Федерации;  </a:t>
            </a:r>
          </a:p>
          <a:p>
            <a:r>
              <a:rPr lang="ru-RU" sz="3400" dirty="0" err="1" smtClean="0">
                <a:solidFill>
                  <a:srgbClr val="002060"/>
                </a:solidFill>
              </a:rPr>
              <a:t>д</a:t>
            </a:r>
            <a:r>
              <a:rPr lang="ru-RU" sz="3400" dirty="0" smtClean="0">
                <a:solidFill>
                  <a:srgbClr val="002060"/>
                </a:solidFill>
              </a:rPr>
              <a:t>) назначение выборов Президента Российской Федерации;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е) отрешение Президента Российской Федерации от должности;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ж) назначение на должность судей Конституционного Суда Российской Федерации, Верховного Суда Российской Федерации, Высшего Арбитражного Суда Российской Федерации; </a:t>
            </a:r>
          </a:p>
          <a:p>
            <a:r>
              <a:rPr lang="ru-RU" sz="3400" dirty="0" err="1" smtClean="0">
                <a:solidFill>
                  <a:srgbClr val="002060"/>
                </a:solidFill>
              </a:rPr>
              <a:t>з</a:t>
            </a:r>
            <a:r>
              <a:rPr lang="ru-RU" sz="3400" dirty="0" smtClean="0">
                <a:solidFill>
                  <a:srgbClr val="002060"/>
                </a:solidFill>
              </a:rPr>
              <a:t>) назначение на должность и освобождение от должности Генерального прокурора Российской Федерации;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и) назначение на должность и освобождение от должности заместителя Председателя Счетной палаты и половины состава ее аудиторов.  </a:t>
            </a:r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</p:txBody>
      </p:sp>
      <p:pic>
        <p:nvPicPr>
          <p:cNvPr id="5" name="Рисунок 4" descr="http://схемо.рф/upload/sx/256/preview/6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421484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Правительство РФ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496"/>
            <a:ext cx="8043890" cy="326866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Целью  деятельности Правительства Российской Федерации является создание условий для повышения уровня жизни населения, укрепление обороноспособности страны и безопасности ее граждан, усиление экономических позиций России в мире на основе обеспечения высоких и устойчивых темпов экономического роста.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целом речь идет о создании экономических предпосылок, обеспечивающих высокий уровень развития личности, политической и экономической свободы граждан, а также сохранение культурного наследия страны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i51.fastpic.ru/big/2012/1212/9a/c09e3af2d63ba2016e90f2ce77a68a9a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1142984"/>
            <a:ext cx="314327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схемо.рф/upload/sx/256/preview/68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71546"/>
            <a:ext cx="3429024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Судебная система России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043890" cy="5500725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8600" b="1" dirty="0" smtClean="0">
                <a:solidFill>
                  <a:srgbClr val="002060"/>
                </a:solidFill>
              </a:rPr>
              <a:t>Судебная система России</a:t>
            </a:r>
            <a:r>
              <a:rPr lang="ru-RU" sz="8600" dirty="0" smtClean="0">
                <a:solidFill>
                  <a:srgbClr val="002060"/>
                </a:solidFill>
              </a:rPr>
              <a:t> — система специализированных органов государственной власти (судов), осуществляющих правосудие на территории России.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Судебная власть в Российской Федерации осуществляется только судами в лице судей и привлекаемых в установленном законом порядке к осуществлению правосудия присяжных, народных и арбитражных заседателей. Никакие другие органы и лица не вправе принимать на себя осуществление правосудия.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 Судебная власть самостоятельна и действует независимо от законодательной и исполнительной властей.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 Судебная власть осуществляется посредством конституционного, гражданского, административного и уголовного судопроизводства.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такой депутат?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8638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Депутатом  Совета депутатов может быть избран гражданин Российской  Федерации достигший 21 года, обладающий в соответствии с действующим законодательством пассивным избирательным правом.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Совет депутатов является постоянно действующим органом, обладает правами юридического лица и имеет расчетный и другие счета в государственных и других банках.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-Совет депутатов утверждает свой Регламент, в котором закрепляется порядок подготовки, созыва и проведения сессий Совета депутатов, образования и избрания его органов, их деятельности, рассмотрение проектов нормативных правовых актов, решений, голосования и другие вопросы организации работы Совета депутатов.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-Основной формой работы Совета депутатов является его сессия, на которой решаются основные вопросы отнесенные к ведению Совета депутатов.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Сессии Совета депутатов проводятся не реже одного раза в квартал.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-Очередные сессии Совета депутатов созываются председателем Совета депутатов.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786214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1. История становления Государственной Думы как законодательного органа в России.</a:t>
            </a:r>
          </a:p>
          <a:p>
            <a:r>
              <a:rPr lang="ru-RU" dirty="0">
                <a:solidFill>
                  <a:srgbClr val="00B050"/>
                </a:solidFill>
              </a:rPr>
              <a:t>2. Первая Государственная Дума.</a:t>
            </a:r>
          </a:p>
          <a:p>
            <a:r>
              <a:rPr lang="ru-RU" dirty="0">
                <a:solidFill>
                  <a:srgbClr val="00B050"/>
                </a:solidFill>
              </a:rPr>
              <a:t>3. Современная Государственная Дума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К ведению Совета депутатов относятся: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40000" lnSpcReduction="20000"/>
          </a:bodyPr>
          <a:lstStyle/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Принятие </a:t>
            </a:r>
            <a:r>
              <a:rPr lang="ru-RU" sz="3600" dirty="0" smtClean="0">
                <a:solidFill>
                  <a:srgbClr val="002060"/>
                </a:solidFill>
              </a:rPr>
              <a:t>Устава района, внесение в него изменений, дополнений, поправок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 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*Принятие нормативно-правовых актов и решений, внесение в них изменений и дополнений, толкование принятых нормативно-правовых актов и решений, осуществление контроля  за их исполнением.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*Утверждение по представлению главы администрации района бюджета и отчета о его исполнении.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*Установление в соответствии с федеральным, областным законодательством налогов, сборов, пошлин и платежей, а также порядка их взимания.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*Определение порядка использование земли и других природных ресурсов местного значения, охраны объектов истории, и природы, общего порядка приватизации имущества района, порядка приема областной собственности в муниципальную.</a:t>
            </a:r>
          </a:p>
          <a:p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www.nord-news.ru/img/newsimages/20121225/1_1b959044608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52864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Какими  чертами должен обладать депутат?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Внешний вид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 smtClean="0">
                <a:solidFill>
                  <a:srgbClr val="002060"/>
                </a:solidFill>
              </a:rPr>
              <a:t>. Аккуратный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Подтянутый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Прилично одетый  в строгий деловой костюм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Хорошая прическа и макияж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Твердая походка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Здоровый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Обаятельный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Уверенный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Решительный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 Улыбчивый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Профессиональные, деловые качества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78581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1. Высшее образование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Глубокие знания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Высокий уровень общей, правовой и политической культуры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Ораторское искусство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Умение убеждать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Отличные организаторские качества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Демократичный, а не авторитарный стиль руководства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Открытость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Готовность к диалогу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 Умение воспринимать критику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Черты характера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Пунктуальность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Тактичность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Толерантность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Доброжелательность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Достоинство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Принципиальность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Активность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Ответственность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Уважение и самоуважение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 Трудолюбие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Морально-волевые, ценностные качества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1.Справедливый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Добрый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Честный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Умный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Порядочный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Миролюбивый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Гуманный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Бескорыстный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Патриотичный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 Заботливый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Успехов и удачи!</a:t>
            </a:r>
            <a:endParaRPr lang="ru-RU" dirty="0"/>
          </a:p>
        </p:txBody>
      </p:sp>
      <p:pic>
        <p:nvPicPr>
          <p:cNvPr id="7" name="Рисунок 6" descr="http://www.rfdeti.ru/upload/prav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62" y="1652574"/>
            <a:ext cx="7134276" cy="441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Соборы 1598 года и 1613 года избирали царей Бориса Годунова и Михаила Романова.)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2-tub-ru.yandex.net/i?id=467058902-00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onogonka.com/wp-content/uploads/2010/01/%D0%9C%D0%B8%D1%85%D0%B0%D0%B8%D0%BB-%D0%A4%D0%B5%D0%B4%D0%BE%D1%80%D0%BE%D0%B2%D0%B8%D1%87_thumb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7" y="1928802"/>
            <a:ext cx="3000396" cy="388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Цитата: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премьер министра </a:t>
            </a:r>
            <a:r>
              <a:rPr lang="ru-RU" b="1" dirty="0" smtClean="0">
                <a:solidFill>
                  <a:srgbClr val="00B050"/>
                </a:solidFill>
              </a:rPr>
              <a:t>премьер-министра </a:t>
            </a:r>
            <a:r>
              <a:rPr lang="ru-RU" b="1" dirty="0">
                <a:solidFill>
                  <a:srgbClr val="FF0000"/>
                </a:solidFill>
                <a:hlinkClick r:id="rId2"/>
              </a:rPr>
              <a:t>С.Ю.Витте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357561"/>
            <a:ext cx="8115328" cy="2786083"/>
          </a:xfrm>
        </p:spPr>
        <p:txBody>
          <a:bodyPr>
            <a:normAutofit/>
          </a:bodyPr>
          <a:lstStyle/>
          <a:p>
            <a:r>
              <a:rPr lang="ru-RU" sz="2000" dirty="0"/>
              <a:t>«</a:t>
            </a:r>
            <a:r>
              <a:rPr lang="ru-RU" sz="2000" dirty="0">
                <a:solidFill>
                  <a:srgbClr val="002060"/>
                </a:solidFill>
              </a:rPr>
              <a:t>Ныне настало время, следуя благим начинаниям их, призвать выборных людей от всей земли Русской к постоянному и деятельному участию в составлении законов, включая для сего в состав высших государственных учреждений особое законосовещательное установление, коему предоставляется разработка и </a:t>
            </a:r>
            <a:r>
              <a:rPr lang="ru-RU" sz="2000" b="1" dirty="0">
                <a:solidFill>
                  <a:srgbClr val="002060"/>
                </a:solidFill>
              </a:rPr>
              <a:t>обсуждение государственных доходов и расходов»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4" name="Рисунок 3" descr="Александр Левченков. Министр финансов граф Витте С. Ю.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500174"/>
            <a:ext cx="178595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Сравнение выборов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Выборы в Государственную  Думу в 1906 году были не всеобщие (активным избирательным правом не обладали женщины, молодёжь до 25 лет, военнослужащие действительной службы, ряд национальных меньшинств), не равные (один выборщик на 2 тыс. населения в землевладельческой курии; на 4 тыс. — в городской; на 30 тыс. — в крестьянской; на 90 тыс. — в рабочей), не прямые.</a:t>
            </a:r>
          </a:p>
        </p:txBody>
      </p:sp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Выборы РФ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Выборы </a:t>
            </a:r>
            <a:r>
              <a:rPr lang="ru-RU" sz="2000" dirty="0">
                <a:solidFill>
                  <a:srgbClr val="002060"/>
                </a:solidFill>
              </a:rPr>
              <a:t>в Государственной Думы  2011 избираются гражданами РФ на основе принципов всеобщего равного и прямого избирательного права при тайном голосовании, на основе пропорциональной избирательной системы, обязательности (периодичности) выборов, альтернативности, законности, гласности в работе избирательных комиссий</a:t>
            </a:r>
          </a:p>
        </p:txBody>
      </p:sp>
      <p:pic>
        <p:nvPicPr>
          <p:cNvPr id="4" name="Рисунок 3" descr="http://s42.radikal.ru/i098/1105/d6/561727e4858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314327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bryanske.com/pic27824023x600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74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08266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Царский манифест 17 октября 1905 года даровал России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sz="2000" b="1" dirty="0">
                <a:solidFill>
                  <a:srgbClr val="002060"/>
                </a:solidFill>
              </a:rPr>
              <a:t>Общественные свободы – неприкосновенность личности, свободу слова, собраний, союзов;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– Объявил о выборах в Государственную Думу и их демократизации;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– Придал Государственной Думе характер законодательного учреждения, т. е. провозглашался принцип деления власти и перехода к </a:t>
            </a:r>
            <a:r>
              <a:rPr lang="ru-RU" sz="2000" b="1" dirty="0" smtClean="0">
                <a:solidFill>
                  <a:srgbClr val="002060"/>
                </a:solidFill>
              </a:rPr>
              <a:t>конституционному </a:t>
            </a:r>
            <a:r>
              <a:rPr lang="ru-RU" sz="2000" b="1" dirty="0">
                <a:solidFill>
                  <a:srgbClr val="002060"/>
                </a:solidFill>
              </a:rPr>
              <a:t>строю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 descr="http://velopiter.spb.ru/forum/index.php?t=getfile&amp;id=96227&amp;private=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428736"/>
            <a:ext cx="31432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ic.academic.ru/pictures/wiki/files/50/220px-Manifest-Bulgarian-First-World-War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214422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Парламент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Парламент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(от фр. </a:t>
            </a:r>
            <a:r>
              <a:rPr lang="ru-RU" sz="2400" dirty="0" err="1">
                <a:solidFill>
                  <a:srgbClr val="002060"/>
                </a:solidFill>
              </a:rPr>
              <a:t>рarler</a:t>
            </a:r>
            <a:r>
              <a:rPr lang="ru-RU" sz="2400" dirty="0">
                <a:solidFill>
                  <a:srgbClr val="002060"/>
                </a:solidFill>
              </a:rPr>
              <a:t> – говорить)– общенациональное представительное учреждение, состоящее из одной или двух палат, сформированное на основе выборов, назначения или наследования и  осуществляющее законодательные функции демократическое, правовое  государство, что означает верховенство закона, приоритет прав человека, связанность правом всех участников общественных отношений. Важнейшим признаком  правового  государства является разделение властей.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А система организации и функционирования верховной государственной власти в демократических государствах, где четко действует принцип разделения властей, называют </a:t>
            </a:r>
            <a:r>
              <a:rPr lang="ru-RU" sz="2400" b="1" dirty="0">
                <a:solidFill>
                  <a:srgbClr val="FF0000"/>
                </a:solidFill>
              </a:rPr>
              <a:t>парламентаризмом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Конституция-основной</a:t>
            </a:r>
            <a:r>
              <a:rPr lang="ru-RU" dirty="0" smtClean="0">
                <a:solidFill>
                  <a:srgbClr val="FF0000"/>
                </a:solidFill>
              </a:rPr>
              <a:t> закон страны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Конституция </a:t>
            </a:r>
            <a:r>
              <a:rPr lang="ru-RU" sz="2400" dirty="0">
                <a:solidFill>
                  <a:srgbClr val="7030A0"/>
                </a:solidFill>
              </a:rPr>
              <a:t>РФ устанавливает, что государственная власть осуществляется на основе разделения на: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Законодательную</a:t>
            </a:r>
            <a:r>
              <a:rPr lang="ru-RU" sz="2400" b="1" dirty="0">
                <a:solidFill>
                  <a:srgbClr val="FF0000"/>
                </a:solidFill>
              </a:rPr>
              <a:t>;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Исполнительную;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Судебную 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www.smoiseenko.ru/libs/get_img.php?base=verse&amp;id=27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2"/>
            <a:ext cx="300039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1513</Words>
  <Application>Microsoft Office PowerPoint</Application>
  <PresentationFormat>Экран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Парламентский урок   «Где рождаются законы?».</vt:lpstr>
      <vt:lpstr>План урока</vt:lpstr>
      <vt:lpstr>Соборы 1598 года и 1613 года избирали царей Бориса Годунова и Михаила Романова.) </vt:lpstr>
      <vt:lpstr>Цитата: премьер министра премьер-министра С.Ю.Витте</vt:lpstr>
      <vt:lpstr>Сравнение выборов</vt:lpstr>
      <vt:lpstr>Выборы РФ</vt:lpstr>
      <vt:lpstr>Царский манифест 17 октября 1905 года даровал России: </vt:lpstr>
      <vt:lpstr>Парламент</vt:lpstr>
      <vt:lpstr>Конституция-основной закон страны</vt:lpstr>
      <vt:lpstr>Государственную власть осуществляют:</vt:lpstr>
      <vt:lpstr>Для чего человеку нужна Конституция?</vt:lpstr>
      <vt:lpstr>Полномочия и деятельность Президента РФ </vt:lpstr>
      <vt:lpstr>Полномочия Президента РФ могут быть разделены на несколько групп:</vt:lpstr>
      <vt:lpstr>Федеральное Собрание</vt:lpstr>
      <vt:lpstr>Слайд 15</vt:lpstr>
      <vt:lpstr>К ведению Совета Федерации  относятся: </vt:lpstr>
      <vt:lpstr>Правительство РФ  </vt:lpstr>
      <vt:lpstr>Судебная система России </vt:lpstr>
      <vt:lpstr>Кто такой депутат? </vt:lpstr>
      <vt:lpstr>К ведению Совета депутатов относятся: </vt:lpstr>
      <vt:lpstr> Какими  чертами должен обладать депутат?</vt:lpstr>
      <vt:lpstr>Профессиональные, деловые качества </vt:lpstr>
      <vt:lpstr>Черты характера </vt:lpstr>
      <vt:lpstr>Морально-волевые, ценностные качества </vt:lpstr>
      <vt:lpstr>Спасибо за внимание! Успехов и удачи!</vt:lpstr>
    </vt:vector>
  </TitlesOfParts>
  <Company>Радофинниковская ООШ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Парламентский урок   «Где рождаются законы?».</dc:title>
  <dc:creator>Детский сад</dc:creator>
  <cp:lastModifiedBy>Детский сад</cp:lastModifiedBy>
  <cp:revision>24</cp:revision>
  <dcterms:created xsi:type="dcterms:W3CDTF">2013-04-22T13:05:44Z</dcterms:created>
  <dcterms:modified xsi:type="dcterms:W3CDTF">2013-04-24T13:13:51Z</dcterms:modified>
</cp:coreProperties>
</file>